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02" y="6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952251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343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e6b5e48dd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e6b5e48dd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44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6679935b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56679935b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56679935b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56679935b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51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e6b5e48dd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e6b5e48dd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78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e6b5e48d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e6b5e48d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78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e6b5e48dd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e6b5e48dd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892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56679935b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56679935b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87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e6b5e48d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e6b5e48d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95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e4f6c5a9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e4f6c5a9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03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6679935b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6679935b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6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56679935b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56679935b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91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6679935bc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6679935b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60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e4b42594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e4b42594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69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e4b42594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e4b42594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42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e6b5e48d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e6b5e48d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753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4b42594e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4b42594e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34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6679935b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56679935b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56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415925" y="521650"/>
            <a:ext cx="3972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rgbClr val="00FF00"/>
                </a:solidFill>
              </a:rPr>
              <a:t>Mangroves:</a:t>
            </a:r>
            <a:endParaRPr sz="3600" b="1">
              <a:solidFill>
                <a:srgbClr val="00FF00"/>
              </a:solidFill>
            </a:endParaRPr>
          </a:p>
          <a:p>
            <a:pPr marL="0" lvl="0" indent="0" algn="l" rtl="0">
              <a:spcBef>
                <a:spcPts val="0"/>
              </a:spcBef>
              <a:spcAft>
                <a:spcPts val="0"/>
              </a:spcAft>
              <a:buNone/>
            </a:pPr>
            <a:r>
              <a:rPr lang="en" sz="3600">
                <a:solidFill>
                  <a:srgbClr val="FFFFFF"/>
                </a:solidFill>
                <a:latin typeface="Verdana"/>
                <a:ea typeface="Verdana"/>
                <a:cs typeface="Verdana"/>
                <a:sym typeface="Verdana"/>
              </a:rPr>
              <a:t>Protectors of the Coast</a:t>
            </a:r>
            <a:endParaRPr sz="3600">
              <a:solidFill>
                <a:srgbClr val="FFFFFF"/>
              </a:solidFill>
              <a:latin typeface="Verdana"/>
              <a:ea typeface="Verdana"/>
              <a:cs typeface="Verdana"/>
              <a:sym typeface="Verdana"/>
            </a:endParaRPr>
          </a:p>
        </p:txBody>
      </p:sp>
      <p:pic>
        <p:nvPicPr>
          <p:cNvPr id="58" name="Google Shape;58;p13"/>
          <p:cNvPicPr preferRelativeResize="0"/>
          <p:nvPr/>
        </p:nvPicPr>
        <p:blipFill>
          <a:blip r:embed="rId4">
            <a:alphaModFix/>
          </a:blip>
          <a:stretch>
            <a:fillRect/>
          </a:stretch>
        </p:blipFill>
        <p:spPr>
          <a:xfrm>
            <a:off x="6004541" y="4142475"/>
            <a:ext cx="2947031"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2"/>
          <p:cNvPicPr preferRelativeResize="0"/>
          <p:nvPr/>
        </p:nvPicPr>
        <p:blipFill>
          <a:blip r:embed="rId3">
            <a:alphaModFix/>
          </a:blip>
          <a:stretch>
            <a:fillRect/>
          </a:stretch>
        </p:blipFill>
        <p:spPr>
          <a:xfrm>
            <a:off x="0" y="0"/>
            <a:ext cx="9144000" cy="5143500"/>
          </a:xfrm>
          <a:prstGeom prst="rect">
            <a:avLst/>
          </a:prstGeom>
          <a:noFill/>
          <a:ln w="9525" cap="flat" cmpd="sng">
            <a:solidFill>
              <a:schemeClr val="lt1"/>
            </a:solidFill>
            <a:prstDash val="solid"/>
            <a:round/>
            <a:headEnd type="none" w="sm" len="sm"/>
            <a:tailEnd type="none" w="sm" len="sm"/>
          </a:ln>
        </p:spPr>
      </p:pic>
      <p:sp>
        <p:nvSpPr>
          <p:cNvPr id="130" name="Google Shape;130;p22"/>
          <p:cNvSpPr txBox="1">
            <a:spLocks noGrp="1"/>
          </p:cNvSpPr>
          <p:nvPr>
            <p:ph type="title"/>
          </p:nvPr>
        </p:nvSpPr>
        <p:spPr>
          <a:xfrm>
            <a:off x="716550" y="355550"/>
            <a:ext cx="7710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FFFF"/>
                </a:solidFill>
              </a:rPr>
              <a:t>Mollusks and Decapods Found in Mangrove Forests</a:t>
            </a:r>
            <a:endParaRPr>
              <a:solidFill>
                <a:srgbClr val="00FFFF"/>
              </a:solidFill>
            </a:endParaRPr>
          </a:p>
        </p:txBody>
      </p:sp>
      <p:sp>
        <p:nvSpPr>
          <p:cNvPr id="131" name="Google Shape;131;p22"/>
          <p:cNvSpPr txBox="1"/>
          <p:nvPr/>
        </p:nvSpPr>
        <p:spPr>
          <a:xfrm>
            <a:off x="6341125" y="3334700"/>
            <a:ext cx="21915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endParaRPr>
          </a:p>
        </p:txBody>
      </p:sp>
      <p:sp>
        <p:nvSpPr>
          <p:cNvPr id="132" name="Google Shape;132;p22"/>
          <p:cNvSpPr txBox="1"/>
          <p:nvPr/>
        </p:nvSpPr>
        <p:spPr>
          <a:xfrm>
            <a:off x="482025" y="3319763"/>
            <a:ext cx="2191500" cy="6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Mangrove Tree Crab</a:t>
            </a:r>
            <a:endParaRPr>
              <a:solidFill>
                <a:schemeClr val="lt1"/>
              </a:solidFill>
            </a:endParaRPr>
          </a:p>
        </p:txBody>
      </p:sp>
      <p:sp>
        <p:nvSpPr>
          <p:cNvPr id="133" name="Google Shape;133;p22"/>
          <p:cNvSpPr txBox="1"/>
          <p:nvPr/>
        </p:nvSpPr>
        <p:spPr>
          <a:xfrm>
            <a:off x="3535800" y="3334700"/>
            <a:ext cx="20724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Mangrove Periwinkle</a:t>
            </a:r>
            <a:endParaRPr b="1">
              <a:solidFill>
                <a:schemeClr val="lt1"/>
              </a:solidFill>
            </a:endParaRPr>
          </a:p>
        </p:txBody>
      </p:sp>
      <p:pic>
        <p:nvPicPr>
          <p:cNvPr id="134" name="Google Shape;134;p22"/>
          <p:cNvPicPr preferRelativeResize="0"/>
          <p:nvPr/>
        </p:nvPicPr>
        <p:blipFill>
          <a:blip r:embed="rId4">
            <a:alphaModFix/>
          </a:blip>
          <a:stretch>
            <a:fillRect/>
          </a:stretch>
        </p:blipFill>
        <p:spPr>
          <a:xfrm>
            <a:off x="3618624" y="1256025"/>
            <a:ext cx="1888924" cy="1840377"/>
          </a:xfrm>
          <a:prstGeom prst="rect">
            <a:avLst/>
          </a:prstGeom>
          <a:noFill/>
          <a:ln w="19050" cap="flat" cmpd="sng">
            <a:solidFill>
              <a:schemeClr val="lt1"/>
            </a:solidFill>
            <a:prstDash val="solid"/>
            <a:round/>
            <a:headEnd type="none" w="sm" len="sm"/>
            <a:tailEnd type="none" w="sm" len="sm"/>
          </a:ln>
        </p:spPr>
      </p:pic>
      <p:pic>
        <p:nvPicPr>
          <p:cNvPr id="135" name="Google Shape;135;p22"/>
          <p:cNvPicPr preferRelativeResize="0"/>
          <p:nvPr/>
        </p:nvPicPr>
        <p:blipFill>
          <a:blip r:embed="rId5">
            <a:alphaModFix/>
          </a:blip>
          <a:stretch>
            <a:fillRect/>
          </a:stretch>
        </p:blipFill>
        <p:spPr>
          <a:xfrm>
            <a:off x="311705" y="1203813"/>
            <a:ext cx="2759250" cy="1840400"/>
          </a:xfrm>
          <a:prstGeom prst="rect">
            <a:avLst/>
          </a:prstGeom>
          <a:noFill/>
          <a:ln w="19050" cap="flat" cmpd="sng">
            <a:solidFill>
              <a:schemeClr val="lt1"/>
            </a:solidFill>
            <a:prstDash val="solid"/>
            <a:round/>
            <a:headEnd type="none" w="sm" len="sm"/>
            <a:tailEnd type="none" w="sm" len="sm"/>
          </a:ln>
        </p:spPr>
      </p:pic>
      <p:sp>
        <p:nvSpPr>
          <p:cNvPr id="136" name="Google Shape;136;p22"/>
          <p:cNvSpPr txBox="1"/>
          <p:nvPr/>
        </p:nvSpPr>
        <p:spPr>
          <a:xfrm>
            <a:off x="6649375" y="3350600"/>
            <a:ext cx="2072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rPr>
              <a:t>Fiddler Crab</a:t>
            </a:r>
            <a:endParaRPr sz="1500"/>
          </a:p>
        </p:txBody>
      </p:sp>
      <p:pic>
        <p:nvPicPr>
          <p:cNvPr id="137" name="Google Shape;137;p22"/>
          <p:cNvPicPr preferRelativeResize="0"/>
          <p:nvPr/>
        </p:nvPicPr>
        <p:blipFill>
          <a:blip r:embed="rId6">
            <a:alphaModFix/>
          </a:blip>
          <a:stretch>
            <a:fillRect/>
          </a:stretch>
        </p:blipFill>
        <p:spPr>
          <a:xfrm>
            <a:off x="6055225" y="1256025"/>
            <a:ext cx="2763293" cy="1840375"/>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a:off x="0" y="0"/>
            <a:ext cx="9144000" cy="5143500"/>
          </a:xfrm>
          <a:prstGeom prst="rect">
            <a:avLst/>
          </a:prstGeom>
          <a:noFill/>
          <a:ln w="9525" cap="flat" cmpd="sng">
            <a:solidFill>
              <a:schemeClr val="lt1"/>
            </a:solidFill>
            <a:prstDash val="solid"/>
            <a:round/>
            <a:headEnd type="none" w="sm" len="sm"/>
            <a:tailEnd type="none" w="sm" len="sm"/>
          </a:ln>
        </p:spPr>
      </p:pic>
      <p:sp>
        <p:nvSpPr>
          <p:cNvPr id="143" name="Google Shape;143;p23"/>
          <p:cNvSpPr txBox="1">
            <a:spLocks noGrp="1"/>
          </p:cNvSpPr>
          <p:nvPr>
            <p:ph type="title"/>
          </p:nvPr>
        </p:nvSpPr>
        <p:spPr>
          <a:xfrm>
            <a:off x="2133563" y="154325"/>
            <a:ext cx="5124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FFFF"/>
                </a:solidFill>
              </a:rPr>
              <a:t>Birds Found in Mangrove Forests</a:t>
            </a:r>
            <a:endParaRPr>
              <a:solidFill>
                <a:srgbClr val="00FFFF"/>
              </a:solidFill>
            </a:endParaRPr>
          </a:p>
        </p:txBody>
      </p:sp>
      <p:sp>
        <p:nvSpPr>
          <p:cNvPr id="144" name="Google Shape;144;p23"/>
          <p:cNvSpPr txBox="1"/>
          <p:nvPr/>
        </p:nvSpPr>
        <p:spPr>
          <a:xfrm>
            <a:off x="6465950" y="2371650"/>
            <a:ext cx="152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Reddish Egret</a:t>
            </a:r>
            <a:endParaRPr b="1">
              <a:solidFill>
                <a:schemeClr val="lt1"/>
              </a:solidFill>
            </a:endParaRPr>
          </a:p>
        </p:txBody>
      </p:sp>
      <p:pic>
        <p:nvPicPr>
          <p:cNvPr id="145" name="Google Shape;145;p23"/>
          <p:cNvPicPr preferRelativeResize="0"/>
          <p:nvPr/>
        </p:nvPicPr>
        <p:blipFill>
          <a:blip r:embed="rId4">
            <a:alphaModFix/>
          </a:blip>
          <a:stretch>
            <a:fillRect/>
          </a:stretch>
        </p:blipFill>
        <p:spPr>
          <a:xfrm>
            <a:off x="945164" y="896713"/>
            <a:ext cx="1990660" cy="1491075"/>
          </a:xfrm>
          <a:prstGeom prst="rect">
            <a:avLst/>
          </a:prstGeom>
          <a:noFill/>
          <a:ln w="19050" cap="flat" cmpd="sng">
            <a:solidFill>
              <a:schemeClr val="lt1"/>
            </a:solidFill>
            <a:prstDash val="solid"/>
            <a:round/>
            <a:headEnd type="none" w="sm" len="sm"/>
            <a:tailEnd type="none" w="sm" len="sm"/>
          </a:ln>
        </p:spPr>
      </p:pic>
      <p:sp>
        <p:nvSpPr>
          <p:cNvPr id="146" name="Google Shape;146;p23"/>
          <p:cNvSpPr txBox="1"/>
          <p:nvPr/>
        </p:nvSpPr>
        <p:spPr>
          <a:xfrm>
            <a:off x="1180150" y="2371638"/>
            <a:ext cx="152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Blue Heron</a:t>
            </a:r>
            <a:endParaRPr b="1">
              <a:solidFill>
                <a:schemeClr val="lt1"/>
              </a:solidFill>
            </a:endParaRPr>
          </a:p>
        </p:txBody>
      </p:sp>
      <p:pic>
        <p:nvPicPr>
          <p:cNvPr id="147" name="Google Shape;147;p23"/>
          <p:cNvPicPr preferRelativeResize="0"/>
          <p:nvPr/>
        </p:nvPicPr>
        <p:blipFill>
          <a:blip r:embed="rId5">
            <a:alphaModFix/>
          </a:blip>
          <a:stretch>
            <a:fillRect/>
          </a:stretch>
        </p:blipFill>
        <p:spPr>
          <a:xfrm>
            <a:off x="3732060" y="890063"/>
            <a:ext cx="1927625" cy="1443875"/>
          </a:xfrm>
          <a:prstGeom prst="rect">
            <a:avLst/>
          </a:prstGeom>
          <a:noFill/>
          <a:ln w="19050" cap="flat" cmpd="sng">
            <a:solidFill>
              <a:schemeClr val="lt1"/>
            </a:solidFill>
            <a:prstDash val="solid"/>
            <a:round/>
            <a:headEnd type="none" w="sm" len="sm"/>
            <a:tailEnd type="none" w="sm" len="sm"/>
          </a:ln>
        </p:spPr>
      </p:pic>
      <p:sp>
        <p:nvSpPr>
          <p:cNvPr id="148" name="Google Shape;148;p23"/>
          <p:cNvSpPr txBox="1"/>
          <p:nvPr/>
        </p:nvSpPr>
        <p:spPr>
          <a:xfrm>
            <a:off x="3732113" y="2402400"/>
            <a:ext cx="1927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rPr>
              <a:t>Yellow-crowned Night Heron</a:t>
            </a:r>
            <a:endParaRPr sz="1000" b="1">
              <a:solidFill>
                <a:schemeClr val="lt1"/>
              </a:solidFill>
            </a:endParaRPr>
          </a:p>
        </p:txBody>
      </p:sp>
      <p:pic>
        <p:nvPicPr>
          <p:cNvPr id="149" name="Google Shape;149;p23"/>
          <p:cNvPicPr preferRelativeResize="0"/>
          <p:nvPr/>
        </p:nvPicPr>
        <p:blipFill>
          <a:blip r:embed="rId6">
            <a:alphaModFix/>
          </a:blip>
          <a:stretch>
            <a:fillRect/>
          </a:stretch>
        </p:blipFill>
        <p:spPr>
          <a:xfrm>
            <a:off x="6739525" y="2949322"/>
            <a:ext cx="1325400" cy="1619228"/>
          </a:xfrm>
          <a:prstGeom prst="rect">
            <a:avLst/>
          </a:prstGeom>
          <a:noFill/>
          <a:ln w="19050" cap="flat" cmpd="sng">
            <a:solidFill>
              <a:schemeClr val="lt1"/>
            </a:solidFill>
            <a:prstDash val="solid"/>
            <a:round/>
            <a:headEnd type="none" w="sm" len="sm"/>
            <a:tailEnd type="none" w="sm" len="sm"/>
          </a:ln>
        </p:spPr>
      </p:pic>
      <p:sp>
        <p:nvSpPr>
          <p:cNvPr id="150" name="Google Shape;150;p23"/>
          <p:cNvSpPr txBox="1"/>
          <p:nvPr/>
        </p:nvSpPr>
        <p:spPr>
          <a:xfrm>
            <a:off x="6686800" y="4599575"/>
            <a:ext cx="1488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rPr>
              <a:t>Roseate spoonbill</a:t>
            </a:r>
            <a:endParaRPr sz="1100" b="1">
              <a:solidFill>
                <a:schemeClr val="lt1"/>
              </a:solidFill>
            </a:endParaRPr>
          </a:p>
        </p:txBody>
      </p:sp>
      <p:sp>
        <p:nvSpPr>
          <p:cNvPr id="151" name="Google Shape;151;p23"/>
          <p:cNvSpPr txBox="1"/>
          <p:nvPr/>
        </p:nvSpPr>
        <p:spPr>
          <a:xfrm>
            <a:off x="1277500" y="4500000"/>
            <a:ext cx="18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Great Frigate Bird</a:t>
            </a:r>
            <a:endParaRPr b="1">
              <a:solidFill>
                <a:schemeClr val="lt1"/>
              </a:solidFill>
            </a:endParaRPr>
          </a:p>
        </p:txBody>
      </p:sp>
      <p:pic>
        <p:nvPicPr>
          <p:cNvPr id="152" name="Google Shape;152;p23"/>
          <p:cNvPicPr preferRelativeResize="0"/>
          <p:nvPr/>
        </p:nvPicPr>
        <p:blipFill>
          <a:blip r:embed="rId7">
            <a:alphaModFix/>
          </a:blip>
          <a:stretch>
            <a:fillRect/>
          </a:stretch>
        </p:blipFill>
        <p:spPr>
          <a:xfrm>
            <a:off x="4120313" y="2942163"/>
            <a:ext cx="1927625" cy="1577845"/>
          </a:xfrm>
          <a:prstGeom prst="rect">
            <a:avLst/>
          </a:prstGeom>
          <a:noFill/>
          <a:ln w="19050" cap="flat" cmpd="sng">
            <a:solidFill>
              <a:schemeClr val="lt1"/>
            </a:solidFill>
            <a:prstDash val="solid"/>
            <a:round/>
            <a:headEnd type="none" w="sm" len="sm"/>
            <a:tailEnd type="none" w="sm" len="sm"/>
          </a:ln>
        </p:spPr>
      </p:pic>
      <p:sp>
        <p:nvSpPr>
          <p:cNvPr id="153" name="Google Shape;153;p23"/>
          <p:cNvSpPr txBox="1"/>
          <p:nvPr/>
        </p:nvSpPr>
        <p:spPr>
          <a:xfrm>
            <a:off x="4417875" y="4500000"/>
            <a:ext cx="152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Wood Stork</a:t>
            </a:r>
            <a:endParaRPr b="1">
              <a:solidFill>
                <a:schemeClr val="lt1"/>
              </a:solidFill>
            </a:endParaRPr>
          </a:p>
        </p:txBody>
      </p:sp>
      <p:pic>
        <p:nvPicPr>
          <p:cNvPr id="154" name="Google Shape;154;p23"/>
          <p:cNvPicPr preferRelativeResize="0"/>
          <p:nvPr/>
        </p:nvPicPr>
        <p:blipFill>
          <a:blip r:embed="rId8">
            <a:alphaModFix/>
          </a:blip>
          <a:stretch>
            <a:fillRect/>
          </a:stretch>
        </p:blipFill>
        <p:spPr>
          <a:xfrm>
            <a:off x="945184" y="2942161"/>
            <a:ext cx="2483541" cy="1577849"/>
          </a:xfrm>
          <a:prstGeom prst="rect">
            <a:avLst/>
          </a:prstGeom>
          <a:noFill/>
          <a:ln w="19050" cap="flat" cmpd="sng">
            <a:solidFill>
              <a:schemeClr val="lt1"/>
            </a:solidFill>
            <a:prstDash val="solid"/>
            <a:round/>
            <a:headEnd type="none" w="sm" len="sm"/>
            <a:tailEnd type="none" w="sm" len="sm"/>
          </a:ln>
        </p:spPr>
      </p:pic>
      <p:pic>
        <p:nvPicPr>
          <p:cNvPr id="155" name="Google Shape;155;p23"/>
          <p:cNvPicPr preferRelativeResize="0"/>
          <p:nvPr/>
        </p:nvPicPr>
        <p:blipFill rotWithShape="1">
          <a:blip r:embed="rId9">
            <a:alphaModFix/>
          </a:blip>
          <a:srcRect b="6340"/>
          <a:stretch/>
        </p:blipFill>
        <p:spPr>
          <a:xfrm>
            <a:off x="6430301" y="866475"/>
            <a:ext cx="1591993" cy="1491075"/>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1" name="Google Shape;161;p24"/>
          <p:cNvSpPr txBox="1">
            <a:spLocks noGrp="1"/>
          </p:cNvSpPr>
          <p:nvPr>
            <p:ph type="title"/>
          </p:nvPr>
        </p:nvSpPr>
        <p:spPr>
          <a:xfrm>
            <a:off x="520425"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FFFF"/>
                </a:solidFill>
              </a:rPr>
              <a:t>Fish Nurseries</a:t>
            </a:r>
            <a:r>
              <a:rPr lang="en" b="1">
                <a:solidFill>
                  <a:schemeClr val="lt1"/>
                </a:solidFill>
              </a:rPr>
              <a:t> </a:t>
            </a:r>
            <a:endParaRPr b="1">
              <a:solidFill>
                <a:schemeClr val="lt1"/>
              </a:solidFill>
            </a:endParaRPr>
          </a:p>
        </p:txBody>
      </p:sp>
      <p:sp>
        <p:nvSpPr>
          <p:cNvPr id="162" name="Google Shape;162;p24"/>
          <p:cNvSpPr txBox="1">
            <a:spLocks noGrp="1"/>
          </p:cNvSpPr>
          <p:nvPr>
            <p:ph type="body" idx="1"/>
          </p:nvPr>
        </p:nvSpPr>
        <p:spPr>
          <a:xfrm>
            <a:off x="311700" y="1152475"/>
            <a:ext cx="3584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Tangled root systems provide shelter for juvenile wildlife species such as</a:t>
            </a:r>
            <a:endParaRPr>
              <a:solidFill>
                <a:schemeClr val="lt1"/>
              </a:solidFill>
            </a:endParaRPr>
          </a:p>
          <a:p>
            <a:pPr marL="914400" lvl="1" indent="-317500" algn="l" rtl="0">
              <a:spcBef>
                <a:spcPts val="1200"/>
              </a:spcBef>
              <a:spcAft>
                <a:spcPts val="0"/>
              </a:spcAft>
              <a:buClr>
                <a:schemeClr val="lt1"/>
              </a:buClr>
              <a:buSzPts val="1400"/>
              <a:buChar char="○"/>
            </a:pPr>
            <a:r>
              <a:rPr lang="en">
                <a:solidFill>
                  <a:schemeClr val="lt1"/>
                </a:solidFill>
              </a:rPr>
              <a:t>Goliath grouper </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Rainbow parrotfish</a:t>
            </a:r>
            <a:endParaRPr>
              <a:solidFill>
                <a:schemeClr val="lt1"/>
              </a:solidFill>
            </a:endParaRPr>
          </a:p>
          <a:p>
            <a:pPr marL="0" lvl="0" indent="0" algn="l" rtl="0">
              <a:spcBef>
                <a:spcPts val="1200"/>
              </a:spcBef>
              <a:spcAft>
                <a:spcPts val="1200"/>
              </a:spcAft>
              <a:buNone/>
            </a:pPr>
            <a:r>
              <a:rPr lang="en">
                <a:solidFill>
                  <a:schemeClr val="lt1"/>
                </a:solidFill>
              </a:rPr>
              <a:t>The roots also provide safety from large predators, allowing them to eat and grow</a:t>
            </a:r>
            <a:endParaRPr>
              <a:solidFill>
                <a:schemeClr val="lt1"/>
              </a:solidFill>
            </a:endParaRPr>
          </a:p>
        </p:txBody>
      </p:sp>
      <p:pic>
        <p:nvPicPr>
          <p:cNvPr id="163" name="Google Shape;163;p24"/>
          <p:cNvPicPr preferRelativeResize="0"/>
          <p:nvPr/>
        </p:nvPicPr>
        <p:blipFill>
          <a:blip r:embed="rId4">
            <a:alphaModFix/>
          </a:blip>
          <a:stretch>
            <a:fillRect/>
          </a:stretch>
        </p:blipFill>
        <p:spPr>
          <a:xfrm>
            <a:off x="3852950" y="615325"/>
            <a:ext cx="4892475" cy="36646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9" name="Google Shape;169;p25"/>
          <p:cNvSpPr txBox="1">
            <a:spLocks noGrp="1"/>
          </p:cNvSpPr>
          <p:nvPr>
            <p:ph type="title"/>
          </p:nvPr>
        </p:nvSpPr>
        <p:spPr>
          <a:xfrm>
            <a:off x="1991100" y="385475"/>
            <a:ext cx="5161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FFFF"/>
                </a:solidFill>
              </a:rPr>
              <a:t>Fish Found in Mangrove Forests</a:t>
            </a:r>
            <a:endParaRPr>
              <a:solidFill>
                <a:srgbClr val="00FFFF"/>
              </a:solidFill>
            </a:endParaRPr>
          </a:p>
        </p:txBody>
      </p:sp>
      <p:pic>
        <p:nvPicPr>
          <p:cNvPr id="170" name="Google Shape;170;p25"/>
          <p:cNvPicPr preferRelativeResize="0"/>
          <p:nvPr/>
        </p:nvPicPr>
        <p:blipFill>
          <a:blip r:embed="rId4">
            <a:alphaModFix/>
          </a:blip>
          <a:stretch>
            <a:fillRect/>
          </a:stretch>
        </p:blipFill>
        <p:spPr>
          <a:xfrm>
            <a:off x="616500" y="1229437"/>
            <a:ext cx="2355550" cy="1177775"/>
          </a:xfrm>
          <a:prstGeom prst="rect">
            <a:avLst/>
          </a:prstGeom>
          <a:noFill/>
          <a:ln w="19050" cap="flat" cmpd="sng">
            <a:solidFill>
              <a:schemeClr val="lt1"/>
            </a:solidFill>
            <a:prstDash val="solid"/>
            <a:round/>
            <a:headEnd type="none" w="sm" len="sm"/>
            <a:tailEnd type="none" w="sm" len="sm"/>
          </a:ln>
        </p:spPr>
      </p:pic>
      <p:sp>
        <p:nvSpPr>
          <p:cNvPr id="171" name="Google Shape;171;p25"/>
          <p:cNvSpPr txBox="1"/>
          <p:nvPr/>
        </p:nvSpPr>
        <p:spPr>
          <a:xfrm>
            <a:off x="765800" y="2407188"/>
            <a:ext cx="2698500" cy="4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lt1"/>
                </a:solidFill>
              </a:rPr>
              <a:t>Mangrove Snapper</a:t>
            </a:r>
            <a:endParaRPr sz="1600" b="1">
              <a:solidFill>
                <a:schemeClr val="lt1"/>
              </a:solidFill>
            </a:endParaRPr>
          </a:p>
        </p:txBody>
      </p:sp>
      <p:pic>
        <p:nvPicPr>
          <p:cNvPr id="172" name="Google Shape;172;p25"/>
          <p:cNvPicPr preferRelativeResize="0"/>
          <p:nvPr/>
        </p:nvPicPr>
        <p:blipFill>
          <a:blip r:embed="rId5">
            <a:alphaModFix/>
          </a:blip>
          <a:stretch>
            <a:fillRect/>
          </a:stretch>
        </p:blipFill>
        <p:spPr>
          <a:xfrm>
            <a:off x="3473438" y="1198250"/>
            <a:ext cx="2698500" cy="1261000"/>
          </a:xfrm>
          <a:prstGeom prst="rect">
            <a:avLst/>
          </a:prstGeom>
          <a:noFill/>
          <a:ln w="19050" cap="flat" cmpd="sng">
            <a:solidFill>
              <a:schemeClr val="lt1"/>
            </a:solidFill>
            <a:prstDash val="solid"/>
            <a:round/>
            <a:headEnd type="none" w="sm" len="sm"/>
            <a:tailEnd type="none" w="sm" len="sm"/>
          </a:ln>
        </p:spPr>
      </p:pic>
      <p:sp>
        <p:nvSpPr>
          <p:cNvPr id="173" name="Google Shape;173;p25"/>
          <p:cNvSpPr txBox="1"/>
          <p:nvPr/>
        </p:nvSpPr>
        <p:spPr>
          <a:xfrm>
            <a:off x="3540500" y="2446075"/>
            <a:ext cx="2564400" cy="40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lt1"/>
                </a:solidFill>
              </a:rPr>
              <a:t>Snook</a:t>
            </a:r>
            <a:endParaRPr sz="1700" b="1">
              <a:solidFill>
                <a:schemeClr val="lt1"/>
              </a:solidFill>
            </a:endParaRPr>
          </a:p>
        </p:txBody>
      </p:sp>
      <p:pic>
        <p:nvPicPr>
          <p:cNvPr id="174" name="Google Shape;174;p25"/>
          <p:cNvPicPr preferRelativeResize="0"/>
          <p:nvPr/>
        </p:nvPicPr>
        <p:blipFill rotWithShape="1">
          <a:blip r:embed="rId6">
            <a:alphaModFix/>
          </a:blip>
          <a:srcRect/>
          <a:stretch/>
        </p:blipFill>
        <p:spPr>
          <a:xfrm>
            <a:off x="6606150" y="1187811"/>
            <a:ext cx="1890540" cy="1260999"/>
          </a:xfrm>
          <a:prstGeom prst="rect">
            <a:avLst/>
          </a:prstGeom>
          <a:noFill/>
          <a:ln w="19050" cap="flat" cmpd="sng">
            <a:solidFill>
              <a:schemeClr val="lt1"/>
            </a:solidFill>
            <a:prstDash val="solid"/>
            <a:round/>
            <a:headEnd type="none" w="sm" len="sm"/>
            <a:tailEnd type="none" w="sm" len="sm"/>
          </a:ln>
        </p:spPr>
      </p:pic>
      <p:sp>
        <p:nvSpPr>
          <p:cNvPr id="175" name="Google Shape;175;p25"/>
          <p:cNvSpPr txBox="1"/>
          <p:nvPr/>
        </p:nvSpPr>
        <p:spPr>
          <a:xfrm>
            <a:off x="6475350" y="3274950"/>
            <a:ext cx="1580400" cy="4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lt1"/>
              </a:solidFill>
            </a:endParaRPr>
          </a:p>
        </p:txBody>
      </p:sp>
      <p:sp>
        <p:nvSpPr>
          <p:cNvPr id="176" name="Google Shape;176;p25"/>
          <p:cNvSpPr txBox="1"/>
          <p:nvPr/>
        </p:nvSpPr>
        <p:spPr>
          <a:xfrm>
            <a:off x="6627750" y="2431825"/>
            <a:ext cx="2094600" cy="4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lt1"/>
                </a:solidFill>
              </a:rPr>
              <a:t>Barracuda </a:t>
            </a:r>
            <a:r>
              <a:rPr lang="en" sz="1300">
                <a:solidFill>
                  <a:schemeClr val="lt1"/>
                </a:solidFill>
              </a:rPr>
              <a:t>(Juveniles)</a:t>
            </a:r>
            <a:endParaRPr sz="1300">
              <a:solidFill>
                <a:schemeClr val="lt1"/>
              </a:solidFill>
            </a:endParaRPr>
          </a:p>
        </p:txBody>
      </p:sp>
      <p:pic>
        <p:nvPicPr>
          <p:cNvPr id="177" name="Google Shape;177;p25"/>
          <p:cNvPicPr preferRelativeResize="0"/>
          <p:nvPr/>
        </p:nvPicPr>
        <p:blipFill>
          <a:blip r:embed="rId7">
            <a:alphaModFix/>
          </a:blip>
          <a:stretch>
            <a:fillRect/>
          </a:stretch>
        </p:blipFill>
        <p:spPr>
          <a:xfrm>
            <a:off x="587525" y="3029150"/>
            <a:ext cx="1803900" cy="1356300"/>
          </a:xfrm>
          <a:prstGeom prst="rect">
            <a:avLst/>
          </a:prstGeom>
          <a:noFill/>
          <a:ln w="19050" cap="flat" cmpd="sng">
            <a:solidFill>
              <a:schemeClr val="lt1"/>
            </a:solidFill>
            <a:prstDash val="solid"/>
            <a:round/>
            <a:headEnd type="none" w="sm" len="sm"/>
            <a:tailEnd type="none" w="sm" len="sm"/>
          </a:ln>
        </p:spPr>
      </p:pic>
      <p:sp>
        <p:nvSpPr>
          <p:cNvPr id="178" name="Google Shape;178;p25"/>
          <p:cNvSpPr txBox="1"/>
          <p:nvPr/>
        </p:nvSpPr>
        <p:spPr>
          <a:xfrm>
            <a:off x="616500" y="4423700"/>
            <a:ext cx="18039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lt1"/>
                </a:solidFill>
              </a:rPr>
              <a:t>Sergeant Major</a:t>
            </a:r>
            <a:endParaRPr sz="1600" b="1">
              <a:solidFill>
                <a:schemeClr val="lt1"/>
              </a:solidFill>
            </a:endParaRPr>
          </a:p>
        </p:txBody>
      </p:sp>
      <p:sp>
        <p:nvSpPr>
          <p:cNvPr id="179" name="Google Shape;179;p25"/>
          <p:cNvSpPr txBox="1"/>
          <p:nvPr/>
        </p:nvSpPr>
        <p:spPr>
          <a:xfrm>
            <a:off x="3045650" y="4443525"/>
            <a:ext cx="279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rPr>
              <a:t>Rainbow Parrotfish</a:t>
            </a:r>
            <a:endParaRPr/>
          </a:p>
        </p:txBody>
      </p:sp>
      <p:sp>
        <p:nvSpPr>
          <p:cNvPr id="180" name="Google Shape;180;p25"/>
          <p:cNvSpPr txBox="1"/>
          <p:nvPr/>
        </p:nvSpPr>
        <p:spPr>
          <a:xfrm>
            <a:off x="5658238" y="4451325"/>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rPr>
              <a:t>Goliath Grouper </a:t>
            </a:r>
            <a:r>
              <a:rPr lang="en" sz="1500">
                <a:solidFill>
                  <a:schemeClr val="lt1"/>
                </a:solidFill>
              </a:rPr>
              <a:t>(Juveniles)</a:t>
            </a:r>
            <a:endParaRPr sz="1300"/>
          </a:p>
        </p:txBody>
      </p:sp>
      <p:pic>
        <p:nvPicPr>
          <p:cNvPr id="181" name="Google Shape;181;p25"/>
          <p:cNvPicPr preferRelativeResize="0"/>
          <p:nvPr/>
        </p:nvPicPr>
        <p:blipFill>
          <a:blip r:embed="rId8">
            <a:alphaModFix/>
          </a:blip>
          <a:stretch>
            <a:fillRect/>
          </a:stretch>
        </p:blipFill>
        <p:spPr>
          <a:xfrm>
            <a:off x="3045650" y="2997550"/>
            <a:ext cx="2138235" cy="1426150"/>
          </a:xfrm>
          <a:prstGeom prst="rect">
            <a:avLst/>
          </a:prstGeom>
          <a:noFill/>
          <a:ln w="19050" cap="flat" cmpd="sng">
            <a:solidFill>
              <a:schemeClr val="lt1"/>
            </a:solidFill>
            <a:prstDash val="solid"/>
            <a:round/>
            <a:headEnd type="none" w="sm" len="sm"/>
            <a:tailEnd type="none" w="sm" len="sm"/>
          </a:ln>
        </p:spPr>
      </p:pic>
      <p:pic>
        <p:nvPicPr>
          <p:cNvPr id="182" name="Google Shape;182;p25"/>
          <p:cNvPicPr preferRelativeResize="0"/>
          <p:nvPr/>
        </p:nvPicPr>
        <p:blipFill>
          <a:blip r:embed="rId9">
            <a:alphaModFix/>
          </a:blip>
          <a:stretch>
            <a:fillRect/>
          </a:stretch>
        </p:blipFill>
        <p:spPr>
          <a:xfrm>
            <a:off x="5878879" y="2997550"/>
            <a:ext cx="2558721" cy="142615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8" name="Google Shape;188;p26"/>
          <p:cNvSpPr txBox="1">
            <a:spLocks noGrp="1"/>
          </p:cNvSpPr>
          <p:nvPr>
            <p:ph type="title"/>
          </p:nvPr>
        </p:nvSpPr>
        <p:spPr>
          <a:xfrm>
            <a:off x="2108400" y="345425"/>
            <a:ext cx="4927200" cy="63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00FFFF"/>
                </a:solidFill>
              </a:rPr>
              <a:t>Mangroves Prevent Erosion</a:t>
            </a:r>
            <a:endParaRPr b="1">
              <a:solidFill>
                <a:srgbClr val="00FFFF"/>
              </a:solidFill>
            </a:endParaRPr>
          </a:p>
        </p:txBody>
      </p:sp>
      <p:sp>
        <p:nvSpPr>
          <p:cNvPr id="189" name="Google Shape;189;p26"/>
          <p:cNvSpPr txBox="1">
            <a:spLocks noGrp="1"/>
          </p:cNvSpPr>
          <p:nvPr>
            <p:ph type="body" idx="1"/>
          </p:nvPr>
        </p:nvSpPr>
        <p:spPr>
          <a:xfrm>
            <a:off x="319500" y="983825"/>
            <a:ext cx="8505000" cy="12348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1200"/>
              </a:spcAft>
              <a:buNone/>
            </a:pPr>
            <a:r>
              <a:rPr lang="en">
                <a:solidFill>
                  <a:schemeClr val="lt1"/>
                </a:solidFill>
              </a:rPr>
              <a:t>Mangroves’ root systems create a buffer zone from storms, hurricanes, and flooding. The roots stabilize the sediment from moving and eroding away from wave forces. </a:t>
            </a:r>
            <a:endParaRPr>
              <a:solidFill>
                <a:schemeClr val="lt1"/>
              </a:solidFill>
            </a:endParaRPr>
          </a:p>
        </p:txBody>
      </p:sp>
      <p:pic>
        <p:nvPicPr>
          <p:cNvPr id="190" name="Google Shape;190;p26"/>
          <p:cNvPicPr preferRelativeResize="0"/>
          <p:nvPr/>
        </p:nvPicPr>
        <p:blipFill>
          <a:blip r:embed="rId4">
            <a:alphaModFix/>
          </a:blip>
          <a:stretch>
            <a:fillRect/>
          </a:stretch>
        </p:blipFill>
        <p:spPr>
          <a:xfrm>
            <a:off x="294038" y="2096949"/>
            <a:ext cx="8555924" cy="279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6" name="Google Shape;196;p27"/>
          <p:cNvSpPr txBox="1">
            <a:spLocks noGrp="1"/>
          </p:cNvSpPr>
          <p:nvPr>
            <p:ph type="body" idx="1"/>
          </p:nvPr>
        </p:nvSpPr>
        <p:spPr>
          <a:xfrm>
            <a:off x="217750" y="1352075"/>
            <a:ext cx="4898400" cy="1556100"/>
          </a:xfrm>
          <a:prstGeom prst="rect">
            <a:avLst/>
          </a:prstGeom>
        </p:spPr>
        <p:txBody>
          <a:bodyPr spcFirstLastPara="1" wrap="square" lIns="91425" tIns="91425" rIns="91425" bIns="91425" anchor="t" anchorCtr="0">
            <a:normAutofit fontScale="70000" lnSpcReduction="20000"/>
          </a:bodyPr>
          <a:lstStyle/>
          <a:p>
            <a:pPr marL="0" lvl="0" indent="0" algn="l" rtl="0">
              <a:lnSpc>
                <a:spcPct val="105000"/>
              </a:lnSpc>
              <a:spcBef>
                <a:spcPts val="0"/>
              </a:spcBef>
              <a:spcAft>
                <a:spcPts val="0"/>
              </a:spcAft>
              <a:buNone/>
            </a:pPr>
            <a:r>
              <a:rPr lang="en" sz="3040" b="1" dirty="0">
                <a:solidFill>
                  <a:schemeClr val="lt1"/>
                </a:solidFill>
              </a:rPr>
              <a:t>Scientists have found that mangrove trees in aquatic habitats </a:t>
            </a:r>
            <a:r>
              <a:rPr lang="en" sz="3040" b="1" i="1" u="sng" dirty="0" smtClean="0">
                <a:solidFill>
                  <a:srgbClr val="00FF00"/>
                </a:solidFill>
              </a:rPr>
              <a:t>sequester</a:t>
            </a:r>
            <a:r>
              <a:rPr lang="en" sz="3040" b="1" dirty="0" smtClean="0">
                <a:solidFill>
                  <a:schemeClr val="lt1"/>
                </a:solidFill>
              </a:rPr>
              <a:t>, </a:t>
            </a:r>
            <a:r>
              <a:rPr lang="en" sz="3040" b="1" dirty="0">
                <a:solidFill>
                  <a:schemeClr val="lt1"/>
                </a:solidFill>
              </a:rPr>
              <a:t>or store 10x more carbon than trees living on land. </a:t>
            </a:r>
            <a:endParaRPr sz="3040" b="1" dirty="0">
              <a:solidFill>
                <a:schemeClr val="lt1"/>
              </a:solidFill>
            </a:endParaRPr>
          </a:p>
          <a:p>
            <a:pPr marL="914400" lvl="0" indent="0" algn="l" rtl="0">
              <a:lnSpc>
                <a:spcPct val="105000"/>
              </a:lnSpc>
              <a:spcBef>
                <a:spcPts val="1200"/>
              </a:spcBef>
              <a:spcAft>
                <a:spcPts val="0"/>
              </a:spcAft>
              <a:buNone/>
            </a:pPr>
            <a:endParaRPr sz="1390" dirty="0">
              <a:solidFill>
                <a:schemeClr val="lt1"/>
              </a:solidFill>
            </a:endParaRPr>
          </a:p>
          <a:p>
            <a:pPr marL="0" lvl="0" indent="0" algn="just" rtl="0">
              <a:lnSpc>
                <a:spcPct val="115000"/>
              </a:lnSpc>
              <a:spcBef>
                <a:spcPts val="1200"/>
              </a:spcBef>
              <a:spcAft>
                <a:spcPts val="1200"/>
              </a:spcAft>
              <a:buNone/>
            </a:pPr>
            <a:endParaRPr sz="2000" dirty="0"/>
          </a:p>
        </p:txBody>
      </p:sp>
      <p:sp>
        <p:nvSpPr>
          <p:cNvPr id="197" name="Google Shape;197;p27"/>
          <p:cNvSpPr txBox="1"/>
          <p:nvPr/>
        </p:nvSpPr>
        <p:spPr>
          <a:xfrm>
            <a:off x="315125" y="2722075"/>
            <a:ext cx="4577400" cy="202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690" dirty="0">
                <a:solidFill>
                  <a:schemeClr val="lt1"/>
                </a:solidFill>
              </a:rPr>
              <a:t>If mangrove forests are destroyed, the stored carbon will be released into the atmosphere as carbon dioxide. This can directly affect greenhouse gas levels in the atmosphere and contribute to climate change. </a:t>
            </a:r>
            <a:endParaRPr sz="1500" dirty="0"/>
          </a:p>
        </p:txBody>
      </p:sp>
      <p:sp>
        <p:nvSpPr>
          <p:cNvPr id="198" name="Google Shape;198;p27"/>
          <p:cNvSpPr txBox="1"/>
          <p:nvPr/>
        </p:nvSpPr>
        <p:spPr>
          <a:xfrm>
            <a:off x="1694225" y="287800"/>
            <a:ext cx="5642100" cy="8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00FFFF"/>
                </a:solidFill>
              </a:rPr>
              <a:t>Mangroves and Climate Change</a:t>
            </a:r>
            <a:endParaRPr sz="2800" b="1">
              <a:solidFill>
                <a:srgbClr val="00FFFF"/>
              </a:solidFill>
            </a:endParaRPr>
          </a:p>
        </p:txBody>
      </p:sp>
      <p:pic>
        <p:nvPicPr>
          <p:cNvPr id="199" name="Google Shape;199;p27"/>
          <p:cNvPicPr preferRelativeResize="0"/>
          <p:nvPr/>
        </p:nvPicPr>
        <p:blipFill rotWithShape="1">
          <a:blip r:embed="rId4">
            <a:alphaModFix/>
          </a:blip>
          <a:srcRect l="5231" r="13790"/>
          <a:stretch/>
        </p:blipFill>
        <p:spPr>
          <a:xfrm>
            <a:off x="5116150" y="1352075"/>
            <a:ext cx="3706950" cy="3053924"/>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p:nvPr/>
        </p:nvPicPr>
        <p:blipFill rotWithShape="1">
          <a:blip r:embed="rId3">
            <a:alphaModFix/>
          </a:blip>
          <a:srcRect/>
          <a:stretch/>
        </p:blipFill>
        <p:spPr>
          <a:xfrm>
            <a:off x="0" y="0"/>
            <a:ext cx="9144003" cy="5193475"/>
          </a:xfrm>
          <a:prstGeom prst="rect">
            <a:avLst/>
          </a:prstGeom>
          <a:noFill/>
          <a:ln>
            <a:noFill/>
          </a:ln>
        </p:spPr>
      </p:pic>
      <p:sp>
        <p:nvSpPr>
          <p:cNvPr id="205" name="Google Shape;205;p28"/>
          <p:cNvSpPr txBox="1">
            <a:spLocks noGrp="1"/>
          </p:cNvSpPr>
          <p:nvPr>
            <p:ph type="body" idx="1"/>
          </p:nvPr>
        </p:nvSpPr>
        <p:spPr>
          <a:xfrm>
            <a:off x="102950" y="700975"/>
            <a:ext cx="2034000" cy="2161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829" b="1" i="1">
                <a:solidFill>
                  <a:schemeClr val="dk1"/>
                </a:solidFill>
              </a:rPr>
              <a:t>Carbon</a:t>
            </a:r>
            <a:r>
              <a:rPr lang="en" sz="1829" b="1" i="1">
                <a:solidFill>
                  <a:schemeClr val="dk1"/>
                </a:solidFill>
                <a:highlight>
                  <a:schemeClr val="lt1"/>
                </a:highlight>
              </a:rPr>
              <a:t> </a:t>
            </a:r>
            <a:r>
              <a:rPr lang="en" sz="1829" b="1" i="1">
                <a:solidFill>
                  <a:schemeClr val="dk1"/>
                </a:solidFill>
              </a:rPr>
              <a:t>sequestration</a:t>
            </a:r>
            <a:r>
              <a:rPr lang="en" sz="1829" b="1">
                <a:solidFill>
                  <a:schemeClr val="dk1"/>
                </a:solidFill>
              </a:rPr>
              <a:t> </a:t>
            </a:r>
            <a:r>
              <a:rPr lang="en" sz="1829">
                <a:solidFill>
                  <a:schemeClr val="dk1"/>
                </a:solidFill>
              </a:rPr>
              <a:t>refers to the process of storing carbon in trees</a:t>
            </a:r>
            <a:endParaRPr sz="1829">
              <a:solidFill>
                <a:schemeClr val="dk1"/>
              </a:solidFill>
            </a:endParaRPr>
          </a:p>
          <a:p>
            <a:pPr marL="0" lvl="0" indent="0" algn="l" rtl="0">
              <a:lnSpc>
                <a:spcPct val="105000"/>
              </a:lnSpc>
              <a:spcBef>
                <a:spcPts val="1200"/>
              </a:spcBef>
              <a:spcAft>
                <a:spcPts val="0"/>
              </a:spcAft>
              <a:buSzPts val="935"/>
              <a:buNone/>
            </a:pPr>
            <a:endParaRPr sz="1729">
              <a:solidFill>
                <a:schemeClr val="dk1"/>
              </a:solidFill>
            </a:endParaRPr>
          </a:p>
          <a:p>
            <a:pPr marL="0" lvl="0" indent="0" algn="l" rtl="0">
              <a:lnSpc>
                <a:spcPct val="105000"/>
              </a:lnSpc>
              <a:spcBef>
                <a:spcPts val="1200"/>
              </a:spcBef>
              <a:spcAft>
                <a:spcPts val="1200"/>
              </a:spcAft>
              <a:buNone/>
            </a:pPr>
            <a:endParaRPr sz="139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1" name="Google Shape;211;p29"/>
          <p:cNvSpPr txBox="1">
            <a:spLocks noGrp="1"/>
          </p:cNvSpPr>
          <p:nvPr>
            <p:ph type="body" idx="1"/>
          </p:nvPr>
        </p:nvSpPr>
        <p:spPr>
          <a:xfrm>
            <a:off x="568200" y="1344800"/>
            <a:ext cx="4287600" cy="30444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100" b="1">
                <a:solidFill>
                  <a:schemeClr val="lt1"/>
                </a:solidFill>
              </a:rPr>
              <a:t>Mangroves grow in aquatic habitats with constant flooding. </a:t>
            </a:r>
            <a:endParaRPr sz="2100" b="1">
              <a:solidFill>
                <a:schemeClr val="lt1"/>
              </a:solidFill>
            </a:endParaRPr>
          </a:p>
          <a:p>
            <a:pPr marL="0" lvl="0" indent="0" algn="l" rtl="0">
              <a:spcBef>
                <a:spcPts val="1200"/>
              </a:spcBef>
              <a:spcAft>
                <a:spcPts val="1200"/>
              </a:spcAft>
              <a:buNone/>
            </a:pPr>
            <a:r>
              <a:rPr lang="en">
                <a:solidFill>
                  <a:schemeClr val="lt1"/>
                </a:solidFill>
              </a:rPr>
              <a:t>When leaves fall off the trees they sink to the bottom of the water. This leads to a thick layer of organic matter on the seafloor, increasing the amount of carbon present. </a:t>
            </a:r>
            <a:endParaRPr>
              <a:solidFill>
                <a:schemeClr val="lt1"/>
              </a:solidFill>
            </a:endParaRPr>
          </a:p>
        </p:txBody>
      </p:sp>
      <p:sp>
        <p:nvSpPr>
          <p:cNvPr id="212" name="Google Shape;212;p29"/>
          <p:cNvSpPr txBox="1"/>
          <p:nvPr/>
        </p:nvSpPr>
        <p:spPr>
          <a:xfrm>
            <a:off x="2257050" y="306150"/>
            <a:ext cx="4629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rgbClr val="00FFFF"/>
                </a:solidFill>
              </a:rPr>
              <a:t>Accumulation of Organic Matter</a:t>
            </a:r>
            <a:endParaRPr sz="1600">
              <a:solidFill>
                <a:srgbClr val="00FFFF"/>
              </a:solidFill>
            </a:endParaRPr>
          </a:p>
        </p:txBody>
      </p:sp>
      <p:pic>
        <p:nvPicPr>
          <p:cNvPr id="213" name="Google Shape;213;p29"/>
          <p:cNvPicPr preferRelativeResize="0"/>
          <p:nvPr/>
        </p:nvPicPr>
        <p:blipFill rotWithShape="1">
          <a:blip r:embed="rId4">
            <a:alphaModFix/>
          </a:blip>
          <a:srcRect b="26540"/>
          <a:stretch/>
        </p:blipFill>
        <p:spPr>
          <a:xfrm>
            <a:off x="5311475" y="1344800"/>
            <a:ext cx="3035249" cy="3344526"/>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9" name="Google Shape;21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0" name="Google Shape;220;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1" name="Google Shape;221;p30"/>
          <p:cNvSpPr txBox="1"/>
          <p:nvPr/>
        </p:nvSpPr>
        <p:spPr>
          <a:xfrm>
            <a:off x="669475" y="1451100"/>
            <a:ext cx="7788900" cy="766333"/>
          </a:xfrm>
          <a:prstGeom prst="rect">
            <a:avLst/>
          </a:prstGeom>
          <a:noFill/>
          <a:ln>
            <a:noFill/>
          </a:ln>
        </p:spPr>
        <p:txBody>
          <a:bodyPr spcFirstLastPara="1" wrap="square" lIns="91425" tIns="91425" rIns="91425" bIns="91425" anchor="t" anchorCtr="0">
            <a:spAutoFit/>
          </a:bodyPr>
          <a:lstStyle/>
          <a:p>
            <a:pPr marL="457200" lvl="0" indent="-317500" algn="l" rtl="0">
              <a:lnSpc>
                <a:spcPct val="105000"/>
              </a:lnSpc>
              <a:spcBef>
                <a:spcPts val="0"/>
              </a:spcBef>
              <a:spcAft>
                <a:spcPts val="0"/>
              </a:spcAft>
              <a:buClr>
                <a:schemeClr val="lt1"/>
              </a:buClr>
              <a:buSzPts val="1400"/>
              <a:buChar char="●"/>
            </a:pPr>
            <a:r>
              <a:rPr lang="en" sz="1800" dirty="0">
                <a:solidFill>
                  <a:schemeClr val="lt1"/>
                </a:solidFill>
              </a:rPr>
              <a:t>Mangroves are important to humans too due to the multitude of </a:t>
            </a:r>
            <a:r>
              <a:rPr lang="en" sz="1800" b="1" i="1" u="sng" dirty="0">
                <a:solidFill>
                  <a:srgbClr val="00FF00"/>
                </a:solidFill>
              </a:rPr>
              <a:t>ecosystem services</a:t>
            </a:r>
            <a:r>
              <a:rPr lang="en" sz="1800" dirty="0">
                <a:solidFill>
                  <a:schemeClr val="lt1"/>
                </a:solidFill>
              </a:rPr>
              <a:t> they provide. </a:t>
            </a:r>
            <a:endParaRPr sz="1800" dirty="0">
              <a:solidFill>
                <a:schemeClr val="lt1"/>
              </a:solidFill>
            </a:endParaRPr>
          </a:p>
        </p:txBody>
      </p:sp>
      <p:sp>
        <p:nvSpPr>
          <p:cNvPr id="222" name="Google Shape;222;p30"/>
          <p:cNvSpPr txBox="1"/>
          <p:nvPr/>
        </p:nvSpPr>
        <p:spPr>
          <a:xfrm>
            <a:off x="1014175" y="413225"/>
            <a:ext cx="7167300" cy="8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00FFFF"/>
                </a:solidFill>
              </a:rPr>
              <a:t>Why are Mangrove Forests Important to us?</a:t>
            </a:r>
            <a:endParaRPr sz="2600" b="1">
              <a:solidFill>
                <a:srgbClr val="00FFFF"/>
              </a:solidFill>
            </a:endParaRPr>
          </a:p>
        </p:txBody>
      </p:sp>
      <p:sp>
        <p:nvSpPr>
          <p:cNvPr id="223" name="Google Shape;223;p30"/>
          <p:cNvSpPr txBox="1"/>
          <p:nvPr/>
        </p:nvSpPr>
        <p:spPr>
          <a:xfrm>
            <a:off x="669475" y="2352183"/>
            <a:ext cx="7937700" cy="7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solidFill>
                  <a:srgbClr val="00FF00"/>
                </a:solidFill>
              </a:rPr>
              <a:t>Ecosystem Services</a:t>
            </a:r>
            <a:r>
              <a:rPr lang="en" sz="2400" i="1" dirty="0">
                <a:solidFill>
                  <a:schemeClr val="lt1"/>
                </a:solidFill>
              </a:rPr>
              <a:t>: </a:t>
            </a:r>
            <a:r>
              <a:rPr lang="en" sz="2400" dirty="0" smtClean="0">
                <a:solidFill>
                  <a:schemeClr val="lt1"/>
                </a:solidFill>
              </a:rPr>
              <a:t>The benefits that natural ecosystems provide for human well-being</a:t>
            </a:r>
            <a:endParaRPr sz="2400" dirty="0">
              <a:solidFill>
                <a:schemeClr val="lt1"/>
              </a:solidFill>
            </a:endParaRPr>
          </a:p>
        </p:txBody>
      </p:sp>
      <p:sp>
        <p:nvSpPr>
          <p:cNvPr id="224" name="Google Shape;224;p30"/>
          <p:cNvSpPr txBox="1"/>
          <p:nvPr/>
        </p:nvSpPr>
        <p:spPr>
          <a:xfrm>
            <a:off x="677550" y="3394550"/>
            <a:ext cx="7788900" cy="1013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lt1"/>
              </a:buClr>
              <a:buSzPts val="1600"/>
              <a:buChar char="●"/>
            </a:pPr>
            <a:r>
              <a:rPr lang="en" sz="1800" dirty="0">
                <a:solidFill>
                  <a:schemeClr val="lt1"/>
                </a:solidFill>
              </a:rPr>
              <a:t>Mangroves provide humans with food in the form of fish and crustaceans, they protect our coasts from erosion and storm surge, and they help mitigate against climate change! </a:t>
            </a:r>
            <a:endParaRPr sz="1800"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0" y="-18200"/>
            <a:ext cx="9144000" cy="5143500"/>
          </a:xfrm>
          <a:prstGeom prst="rect">
            <a:avLst/>
          </a:prstGeom>
          <a:noFill/>
          <a:ln>
            <a:noFill/>
          </a:ln>
        </p:spPr>
      </p:pic>
      <p:sp>
        <p:nvSpPr>
          <p:cNvPr id="64" name="Google Shape;64;p14"/>
          <p:cNvSpPr txBox="1">
            <a:spLocks noGrp="1"/>
          </p:cNvSpPr>
          <p:nvPr>
            <p:ph type="title"/>
          </p:nvPr>
        </p:nvSpPr>
        <p:spPr>
          <a:xfrm>
            <a:off x="737575" y="308925"/>
            <a:ext cx="7571100" cy="8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b="1">
                <a:solidFill>
                  <a:srgbClr val="00FFFF"/>
                </a:solidFill>
              </a:rPr>
              <a:t>4 species of mangroves are found in Florida:</a:t>
            </a:r>
            <a:endParaRPr sz="2720" b="1">
              <a:solidFill>
                <a:srgbClr val="00FFFF"/>
              </a:solidFill>
            </a:endParaRPr>
          </a:p>
        </p:txBody>
      </p:sp>
      <p:sp>
        <p:nvSpPr>
          <p:cNvPr id="65" name="Google Shape;65;p14"/>
          <p:cNvSpPr/>
          <p:nvPr/>
        </p:nvSpPr>
        <p:spPr>
          <a:xfrm>
            <a:off x="-227375" y="1764525"/>
            <a:ext cx="9773100" cy="358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 name="Google Shape;66;p14"/>
          <p:cNvPicPr preferRelativeResize="0"/>
          <p:nvPr/>
        </p:nvPicPr>
        <p:blipFill>
          <a:blip r:embed="rId4">
            <a:alphaModFix/>
          </a:blip>
          <a:stretch>
            <a:fillRect/>
          </a:stretch>
        </p:blipFill>
        <p:spPr>
          <a:xfrm>
            <a:off x="195550" y="1833550"/>
            <a:ext cx="8665925" cy="3309950"/>
          </a:xfrm>
          <a:prstGeom prst="rect">
            <a:avLst/>
          </a:prstGeom>
          <a:noFill/>
          <a:ln>
            <a:noFill/>
          </a:ln>
        </p:spPr>
      </p:pic>
      <p:sp>
        <p:nvSpPr>
          <p:cNvPr id="67" name="Google Shape;67;p14"/>
          <p:cNvSpPr txBox="1"/>
          <p:nvPr/>
        </p:nvSpPr>
        <p:spPr>
          <a:xfrm>
            <a:off x="950475" y="1127850"/>
            <a:ext cx="7208100" cy="5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4"/>
          <p:cNvSpPr txBox="1"/>
          <p:nvPr/>
        </p:nvSpPr>
        <p:spPr>
          <a:xfrm>
            <a:off x="482050" y="1011450"/>
            <a:ext cx="8113500" cy="8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The red mangrove, white mangrove, black mangrove and buttonwood.</a:t>
            </a:r>
            <a:endParaRPr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 name="Google Shape;74;p15"/>
          <p:cNvPicPr preferRelativeResize="0"/>
          <p:nvPr/>
        </p:nvPicPr>
        <p:blipFill rotWithShape="1">
          <a:blip r:embed="rId3">
            <a:alphaModFix/>
          </a:blip>
          <a:srcRect/>
          <a:stretch/>
        </p:blipFill>
        <p:spPr>
          <a:xfrm>
            <a:off x="0" y="0"/>
            <a:ext cx="8994924"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0" name="Google Shape;80;p16"/>
          <p:cNvSpPr txBox="1">
            <a:spLocks noGrp="1"/>
          </p:cNvSpPr>
          <p:nvPr>
            <p:ph type="body" idx="1"/>
          </p:nvPr>
        </p:nvSpPr>
        <p:spPr>
          <a:xfrm>
            <a:off x="678875" y="630700"/>
            <a:ext cx="7730100" cy="7866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r>
              <a:rPr lang="en" sz="2200">
                <a:solidFill>
                  <a:schemeClr val="lt1"/>
                </a:solidFill>
              </a:rPr>
              <a:t>A group or forest of mangrove trees is called a </a:t>
            </a:r>
            <a:r>
              <a:rPr lang="en" sz="2200" b="1" u="sng">
                <a:solidFill>
                  <a:srgbClr val="00FF00"/>
                </a:solidFill>
              </a:rPr>
              <a:t>Mangal</a:t>
            </a:r>
            <a:endParaRPr sz="2200">
              <a:solidFill>
                <a:srgbClr val="00FF00"/>
              </a:solidFill>
            </a:endParaRPr>
          </a:p>
        </p:txBody>
      </p:sp>
      <p:pic>
        <p:nvPicPr>
          <p:cNvPr id="81" name="Google Shape;81;p16"/>
          <p:cNvPicPr preferRelativeResize="0"/>
          <p:nvPr/>
        </p:nvPicPr>
        <p:blipFill>
          <a:blip r:embed="rId4">
            <a:alphaModFix/>
          </a:blip>
          <a:stretch>
            <a:fillRect/>
          </a:stretch>
        </p:blipFill>
        <p:spPr>
          <a:xfrm>
            <a:off x="2091199" y="1629425"/>
            <a:ext cx="4712124" cy="3111551"/>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7" name="Google Shape;87;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8" name="Google Shape;88;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9" name="Google Shape;89;p17"/>
          <p:cNvSpPr txBox="1"/>
          <p:nvPr/>
        </p:nvSpPr>
        <p:spPr>
          <a:xfrm>
            <a:off x="574800" y="587150"/>
            <a:ext cx="7871400" cy="912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2200">
                <a:solidFill>
                  <a:schemeClr val="lt1"/>
                </a:solidFill>
              </a:rPr>
              <a:t>Black mangroves have roots structures that stick out of the ground like straws called </a:t>
            </a:r>
            <a:r>
              <a:rPr lang="en" sz="2200" b="1" i="1" u="sng">
                <a:solidFill>
                  <a:srgbClr val="00FF00"/>
                </a:solidFill>
              </a:rPr>
              <a:t>pneumatophores</a:t>
            </a:r>
            <a:r>
              <a:rPr lang="en" sz="2200" b="1">
                <a:solidFill>
                  <a:schemeClr val="lt1"/>
                </a:solidFill>
              </a:rPr>
              <a:t>.</a:t>
            </a:r>
            <a:endParaRPr sz="1800"/>
          </a:p>
        </p:txBody>
      </p:sp>
      <p:pic>
        <p:nvPicPr>
          <p:cNvPr id="90" name="Google Shape;90;p17"/>
          <p:cNvPicPr preferRelativeResize="0"/>
          <p:nvPr/>
        </p:nvPicPr>
        <p:blipFill>
          <a:blip r:embed="rId4">
            <a:alphaModFix/>
          </a:blip>
          <a:stretch>
            <a:fillRect/>
          </a:stretch>
        </p:blipFill>
        <p:spPr>
          <a:xfrm>
            <a:off x="2276850" y="1747625"/>
            <a:ext cx="4331950" cy="278715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6" name="Google Shape;9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7" name="Google Shape;97;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8" name="Google Shape;98;p18"/>
          <p:cNvSpPr txBox="1"/>
          <p:nvPr/>
        </p:nvSpPr>
        <p:spPr>
          <a:xfrm>
            <a:off x="491975" y="1152475"/>
            <a:ext cx="4572000" cy="2859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2200">
                <a:solidFill>
                  <a:schemeClr val="lt1"/>
                </a:solidFill>
              </a:rPr>
              <a:t>Red mangroves are covered with </a:t>
            </a:r>
            <a:r>
              <a:rPr lang="en" sz="2200" b="1" i="1" u="sng">
                <a:solidFill>
                  <a:srgbClr val="00FF00"/>
                </a:solidFill>
              </a:rPr>
              <a:t>lenticels</a:t>
            </a:r>
            <a:r>
              <a:rPr lang="en" sz="2200" b="1">
                <a:solidFill>
                  <a:schemeClr val="lt1"/>
                </a:solidFill>
              </a:rPr>
              <a:t>.</a:t>
            </a:r>
            <a:r>
              <a:rPr lang="en" sz="2200">
                <a:solidFill>
                  <a:schemeClr val="lt1"/>
                </a:solidFill>
              </a:rPr>
              <a:t> Lenticels are pore-like structures along their roots that allow for gas exchange, so the trees can survive in oxygen-poor environments. </a:t>
            </a:r>
            <a:endParaRPr sz="2200">
              <a:solidFill>
                <a:schemeClr val="lt1"/>
              </a:solidFill>
            </a:endParaRPr>
          </a:p>
        </p:txBody>
      </p:sp>
      <p:pic>
        <p:nvPicPr>
          <p:cNvPr id="99" name="Google Shape;99;p18"/>
          <p:cNvPicPr preferRelativeResize="0"/>
          <p:nvPr/>
        </p:nvPicPr>
        <p:blipFill>
          <a:blip r:embed="rId4">
            <a:alphaModFix/>
          </a:blip>
          <a:stretch>
            <a:fillRect/>
          </a:stretch>
        </p:blipFill>
        <p:spPr>
          <a:xfrm>
            <a:off x="5879388" y="1207250"/>
            <a:ext cx="1952625" cy="3038475"/>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5" name="Google Shape;105;p19"/>
          <p:cNvSpPr txBox="1">
            <a:spLocks noGrp="1"/>
          </p:cNvSpPr>
          <p:nvPr>
            <p:ph type="title"/>
          </p:nvPr>
        </p:nvSpPr>
        <p:spPr>
          <a:xfrm>
            <a:off x="1002975" y="744050"/>
            <a:ext cx="4106400" cy="348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solidFill>
                  <a:schemeClr val="lt1"/>
                </a:solidFill>
              </a:rPr>
              <a:t>Red Mangroves are Viviparous. This means the plant reproduces while still attached the the parent plant. </a:t>
            </a:r>
            <a:endParaRPr sz="2200">
              <a:solidFill>
                <a:schemeClr val="lt1"/>
              </a:solidFill>
            </a:endParaRPr>
          </a:p>
          <a:p>
            <a:pPr marL="0" lvl="0" indent="0" algn="l" rtl="0">
              <a:spcBef>
                <a:spcPts val="0"/>
              </a:spcBef>
              <a:spcAft>
                <a:spcPts val="0"/>
              </a:spcAft>
              <a:buNone/>
            </a:pPr>
            <a:endParaRPr sz="2200" b="1" i="1" u="sng">
              <a:solidFill>
                <a:schemeClr val="lt1"/>
              </a:solidFill>
            </a:endParaRPr>
          </a:p>
          <a:p>
            <a:pPr marL="0" lvl="0" indent="0" algn="l" rtl="0">
              <a:spcBef>
                <a:spcPts val="0"/>
              </a:spcBef>
              <a:spcAft>
                <a:spcPts val="0"/>
              </a:spcAft>
              <a:buNone/>
            </a:pPr>
            <a:r>
              <a:rPr lang="en" sz="2200" b="1" i="1" u="sng">
                <a:solidFill>
                  <a:srgbClr val="00FF00"/>
                </a:solidFill>
              </a:rPr>
              <a:t>Viviparous</a:t>
            </a:r>
            <a:r>
              <a:rPr lang="en" sz="2200">
                <a:solidFill>
                  <a:schemeClr val="lt1"/>
                </a:solidFill>
              </a:rPr>
              <a:t> means “bearing live-young.”</a:t>
            </a:r>
            <a:endParaRPr sz="2200">
              <a:solidFill>
                <a:schemeClr val="lt1"/>
              </a:solidFill>
            </a:endParaRPr>
          </a:p>
        </p:txBody>
      </p:sp>
      <p:pic>
        <p:nvPicPr>
          <p:cNvPr id="106" name="Google Shape;106;p19"/>
          <p:cNvPicPr preferRelativeResize="0"/>
          <p:nvPr/>
        </p:nvPicPr>
        <p:blipFill>
          <a:blip r:embed="rId4">
            <a:alphaModFix/>
          </a:blip>
          <a:stretch>
            <a:fillRect/>
          </a:stretch>
        </p:blipFill>
        <p:spPr>
          <a:xfrm>
            <a:off x="5699100" y="744050"/>
            <a:ext cx="2118882" cy="36554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2" name="Google Shape;11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3" name="Google Shape;113;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4" name="Google Shape;114;p20"/>
          <p:cNvSpPr txBox="1"/>
          <p:nvPr/>
        </p:nvSpPr>
        <p:spPr>
          <a:xfrm>
            <a:off x="857250" y="547550"/>
            <a:ext cx="4482000" cy="410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solidFill>
                  <a:schemeClr val="lt1"/>
                </a:solidFill>
              </a:rPr>
              <a:t>White and black mangroves adapt to survive in sea water through </a:t>
            </a:r>
            <a:r>
              <a:rPr lang="en" sz="2200" b="1" i="1" u="sng">
                <a:solidFill>
                  <a:srgbClr val="00FF00"/>
                </a:solidFill>
              </a:rPr>
              <a:t>salt excretion</a:t>
            </a:r>
            <a:r>
              <a:rPr lang="en" sz="2200" b="1" i="1">
                <a:solidFill>
                  <a:schemeClr val="lt1"/>
                </a:solidFill>
              </a:rPr>
              <a:t>.</a:t>
            </a:r>
            <a:endParaRPr sz="2200" b="1" i="1">
              <a:solidFill>
                <a:schemeClr val="lt1"/>
              </a:solidFill>
            </a:endParaRPr>
          </a:p>
          <a:p>
            <a:pPr marL="0" lvl="0" indent="0" algn="l" rtl="0">
              <a:lnSpc>
                <a:spcPct val="115000"/>
              </a:lnSpc>
              <a:spcBef>
                <a:spcPts val="1200"/>
              </a:spcBef>
              <a:spcAft>
                <a:spcPts val="0"/>
              </a:spcAft>
              <a:buNone/>
            </a:pPr>
            <a:endParaRPr sz="2200" b="1" u="sng">
              <a:solidFill>
                <a:schemeClr val="lt1"/>
              </a:solidFill>
            </a:endParaRPr>
          </a:p>
          <a:p>
            <a:pPr marL="0" lvl="0" indent="0" algn="l" rtl="0">
              <a:lnSpc>
                <a:spcPct val="115000"/>
              </a:lnSpc>
              <a:spcBef>
                <a:spcPts val="1200"/>
              </a:spcBef>
              <a:spcAft>
                <a:spcPts val="0"/>
              </a:spcAft>
              <a:buNone/>
            </a:pPr>
            <a:r>
              <a:rPr lang="en" sz="1800">
                <a:solidFill>
                  <a:schemeClr val="lt1"/>
                </a:solidFill>
              </a:rPr>
              <a:t>When the tree roots take in water to grow, the salt is excreted on to the leaves. Leaving behind small salt crystals on the leaves. This is specifically visible on black mangroves.</a:t>
            </a:r>
            <a:endParaRPr sz="1800">
              <a:solidFill>
                <a:schemeClr val="dk1"/>
              </a:solidFill>
            </a:endParaRPr>
          </a:p>
          <a:p>
            <a:pPr marL="0" lvl="0" indent="0" algn="l" rtl="0">
              <a:lnSpc>
                <a:spcPct val="115000"/>
              </a:lnSpc>
              <a:spcBef>
                <a:spcPts val="1200"/>
              </a:spcBef>
              <a:spcAft>
                <a:spcPts val="1200"/>
              </a:spcAft>
              <a:buNone/>
            </a:pPr>
            <a:endParaRPr sz="2000" b="1" u="sng">
              <a:solidFill>
                <a:schemeClr val="lt1"/>
              </a:solidFill>
            </a:endParaRPr>
          </a:p>
        </p:txBody>
      </p:sp>
      <p:pic>
        <p:nvPicPr>
          <p:cNvPr id="115" name="Google Shape;115;p20"/>
          <p:cNvPicPr preferRelativeResize="0"/>
          <p:nvPr/>
        </p:nvPicPr>
        <p:blipFill>
          <a:blip r:embed="rId4">
            <a:alphaModFix/>
          </a:blip>
          <a:stretch>
            <a:fillRect/>
          </a:stretch>
        </p:blipFill>
        <p:spPr>
          <a:xfrm>
            <a:off x="6207250" y="389625"/>
            <a:ext cx="1840525" cy="2564300"/>
          </a:xfrm>
          <a:prstGeom prst="rect">
            <a:avLst/>
          </a:prstGeom>
          <a:noFill/>
          <a:ln w="38100" cap="flat" cmpd="sng">
            <a:solidFill>
              <a:schemeClr val="lt1"/>
            </a:solidFill>
            <a:prstDash val="solid"/>
            <a:round/>
            <a:headEnd type="none" w="sm" len="sm"/>
            <a:tailEnd type="none" w="sm" len="sm"/>
          </a:ln>
        </p:spPr>
      </p:pic>
      <p:pic>
        <p:nvPicPr>
          <p:cNvPr id="116" name="Google Shape;116;p20"/>
          <p:cNvPicPr preferRelativeResize="0"/>
          <p:nvPr/>
        </p:nvPicPr>
        <p:blipFill>
          <a:blip r:embed="rId5">
            <a:alphaModFix/>
          </a:blip>
          <a:stretch>
            <a:fillRect/>
          </a:stretch>
        </p:blipFill>
        <p:spPr>
          <a:xfrm>
            <a:off x="5600400" y="3184925"/>
            <a:ext cx="2447385" cy="15772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2" name="Google Shape;122;p21"/>
          <p:cNvSpPr txBox="1">
            <a:spLocks noGrp="1"/>
          </p:cNvSpPr>
          <p:nvPr>
            <p:ph type="title"/>
          </p:nvPr>
        </p:nvSpPr>
        <p:spPr>
          <a:xfrm>
            <a:off x="296100" y="444975"/>
            <a:ext cx="42405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solidFill>
                  <a:srgbClr val="00FFFF"/>
                </a:solidFill>
              </a:rPr>
              <a:t>Wildlife in the Mangroves</a:t>
            </a:r>
            <a:endParaRPr sz="2420" b="1">
              <a:solidFill>
                <a:srgbClr val="00FFFF"/>
              </a:solidFill>
            </a:endParaRPr>
          </a:p>
        </p:txBody>
      </p:sp>
      <p:sp>
        <p:nvSpPr>
          <p:cNvPr id="123" name="Google Shape;123;p21"/>
          <p:cNvSpPr txBox="1">
            <a:spLocks noGrp="1"/>
          </p:cNvSpPr>
          <p:nvPr>
            <p:ph type="body" idx="1"/>
          </p:nvPr>
        </p:nvSpPr>
        <p:spPr>
          <a:xfrm>
            <a:off x="401150" y="1246750"/>
            <a:ext cx="3137100" cy="3658200"/>
          </a:xfrm>
          <a:prstGeom prst="rect">
            <a:avLst/>
          </a:prstGeom>
        </p:spPr>
        <p:txBody>
          <a:bodyPr spcFirstLastPara="1" wrap="square" lIns="91425" tIns="91425" rIns="91425" bIns="91425" anchor="t" anchorCtr="0">
            <a:noAutofit/>
          </a:bodyPr>
          <a:lstStyle/>
          <a:p>
            <a:pPr marL="457200" lvl="0" indent="-347027" algn="l" rtl="0">
              <a:lnSpc>
                <a:spcPct val="95000"/>
              </a:lnSpc>
              <a:spcBef>
                <a:spcPts val="0"/>
              </a:spcBef>
              <a:spcAft>
                <a:spcPts val="0"/>
              </a:spcAft>
              <a:buClr>
                <a:schemeClr val="lt1"/>
              </a:buClr>
              <a:buSzPts val="1865"/>
              <a:buChar char="●"/>
            </a:pPr>
            <a:r>
              <a:rPr lang="en" sz="1865">
                <a:solidFill>
                  <a:schemeClr val="lt1"/>
                </a:solidFill>
              </a:rPr>
              <a:t>Migratory and resident birds </a:t>
            </a:r>
            <a:endParaRPr sz="1865">
              <a:solidFill>
                <a:schemeClr val="lt1"/>
              </a:solidFill>
            </a:endParaRPr>
          </a:p>
          <a:p>
            <a:pPr marL="0" lvl="0" indent="0" algn="l" rtl="0">
              <a:lnSpc>
                <a:spcPct val="95000"/>
              </a:lnSpc>
              <a:spcBef>
                <a:spcPts val="1200"/>
              </a:spcBef>
              <a:spcAft>
                <a:spcPts val="0"/>
              </a:spcAft>
              <a:buSzPts val="1018"/>
              <a:buNone/>
            </a:pPr>
            <a:endParaRPr sz="1865">
              <a:solidFill>
                <a:schemeClr val="lt1"/>
              </a:solidFill>
            </a:endParaRPr>
          </a:p>
          <a:p>
            <a:pPr marL="457200" lvl="0" indent="-347027" algn="l" rtl="0">
              <a:lnSpc>
                <a:spcPct val="95000"/>
              </a:lnSpc>
              <a:spcBef>
                <a:spcPts val="1200"/>
              </a:spcBef>
              <a:spcAft>
                <a:spcPts val="0"/>
              </a:spcAft>
              <a:buClr>
                <a:schemeClr val="lt1"/>
              </a:buClr>
              <a:buSzPts val="1865"/>
              <a:buChar char="●"/>
            </a:pPr>
            <a:r>
              <a:rPr lang="en" sz="1865">
                <a:solidFill>
                  <a:schemeClr val="lt1"/>
                </a:solidFill>
              </a:rPr>
              <a:t>Fish Nurseries </a:t>
            </a:r>
            <a:endParaRPr sz="1865">
              <a:solidFill>
                <a:schemeClr val="lt1"/>
              </a:solidFill>
            </a:endParaRPr>
          </a:p>
          <a:p>
            <a:pPr marL="914400" lvl="1" indent="-323532" algn="l" rtl="0">
              <a:lnSpc>
                <a:spcPct val="95000"/>
              </a:lnSpc>
              <a:spcBef>
                <a:spcPts val="0"/>
              </a:spcBef>
              <a:spcAft>
                <a:spcPts val="0"/>
              </a:spcAft>
              <a:buClr>
                <a:schemeClr val="lt1"/>
              </a:buClr>
              <a:buSzPts val="1495"/>
              <a:buChar char="○"/>
            </a:pPr>
            <a:r>
              <a:rPr lang="en" sz="1495">
                <a:solidFill>
                  <a:schemeClr val="lt1"/>
                </a:solidFill>
              </a:rPr>
              <a:t>Rainbow parrotfish and goliath grouper </a:t>
            </a:r>
            <a:endParaRPr sz="1495">
              <a:solidFill>
                <a:schemeClr val="lt1"/>
              </a:solidFill>
            </a:endParaRPr>
          </a:p>
          <a:p>
            <a:pPr marL="0" lvl="0" indent="0" algn="l" rtl="0">
              <a:lnSpc>
                <a:spcPct val="95000"/>
              </a:lnSpc>
              <a:spcBef>
                <a:spcPts val="1200"/>
              </a:spcBef>
              <a:spcAft>
                <a:spcPts val="0"/>
              </a:spcAft>
              <a:buSzPts val="1018"/>
              <a:buNone/>
            </a:pPr>
            <a:endParaRPr sz="1865">
              <a:solidFill>
                <a:schemeClr val="lt1"/>
              </a:solidFill>
            </a:endParaRPr>
          </a:p>
          <a:p>
            <a:pPr marL="457200" lvl="0" indent="-347027" algn="l" rtl="0">
              <a:lnSpc>
                <a:spcPct val="95000"/>
              </a:lnSpc>
              <a:spcBef>
                <a:spcPts val="1200"/>
              </a:spcBef>
              <a:spcAft>
                <a:spcPts val="0"/>
              </a:spcAft>
              <a:buClr>
                <a:schemeClr val="lt1"/>
              </a:buClr>
              <a:buSzPts val="1865"/>
              <a:buChar char="●"/>
            </a:pPr>
            <a:r>
              <a:rPr lang="en" sz="1865">
                <a:solidFill>
                  <a:schemeClr val="lt1"/>
                </a:solidFill>
              </a:rPr>
              <a:t>crabs and mollusks </a:t>
            </a:r>
            <a:endParaRPr sz="1865">
              <a:solidFill>
                <a:schemeClr val="lt1"/>
              </a:solidFill>
            </a:endParaRPr>
          </a:p>
        </p:txBody>
      </p:sp>
      <p:pic>
        <p:nvPicPr>
          <p:cNvPr id="124" name="Google Shape;124;p21"/>
          <p:cNvPicPr preferRelativeResize="0"/>
          <p:nvPr/>
        </p:nvPicPr>
        <p:blipFill>
          <a:blip r:embed="rId4">
            <a:alphaModFix/>
          </a:blip>
          <a:stretch>
            <a:fillRect/>
          </a:stretch>
        </p:blipFill>
        <p:spPr>
          <a:xfrm>
            <a:off x="4395275" y="0"/>
            <a:ext cx="4785900" cy="51434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Words>
  <Application>Microsoft Office PowerPoint</Application>
  <PresentationFormat>On-screen Show (16:9)</PresentationFormat>
  <Paragraphs>56</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Verdana</vt:lpstr>
      <vt:lpstr>Simple Light</vt:lpstr>
      <vt:lpstr>PowerPoint Presentation</vt:lpstr>
      <vt:lpstr>4 species of mangroves are found in Florida:</vt:lpstr>
      <vt:lpstr>PowerPoint Presentation</vt:lpstr>
      <vt:lpstr>PowerPoint Presentation</vt:lpstr>
      <vt:lpstr>PowerPoint Presentation</vt:lpstr>
      <vt:lpstr>PowerPoint Presentation</vt:lpstr>
      <vt:lpstr>Red Mangroves are Viviparous. This means the plant reproduces while still attached the the parent plant.   Viviparous means “bearing live-young.”</vt:lpstr>
      <vt:lpstr>PowerPoint Presentation</vt:lpstr>
      <vt:lpstr>Wildlife in the Mangroves</vt:lpstr>
      <vt:lpstr>Mollusks and Decapods Found in Mangrove Forests</vt:lpstr>
      <vt:lpstr>Birds Found in Mangrove Forests</vt:lpstr>
      <vt:lpstr>Fish Nurseries </vt:lpstr>
      <vt:lpstr>Fish Found in Mangrove Forests</vt:lpstr>
      <vt:lpstr>Mangroves Prevent Erosion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cp:revision>
  <dcterms:modified xsi:type="dcterms:W3CDTF">2023-09-20T20:57:33Z</dcterms:modified>
</cp:coreProperties>
</file>