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Lora" panose="020B060402020202020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102" y="6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05715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8793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e4b0314c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e4b0314c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5229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566ad04b2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566ad04b2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485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e4d7b4d20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e4d7b4d20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7240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e4d7b4d20d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e4d7b4d20d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275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e4d7b4d20d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e4d7b4d20d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8060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e4d7b4d20d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e4d7b4d20d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86634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e4d7b4d20d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e4d7b4d20d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1932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566ad04b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566ad04b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911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6d66b53f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e6d66b53f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8704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54a85ffd9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54a85ffd9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8580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e6d66b53f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e6d66b53f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3188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e70a3f6ab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e70a3f6ab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3762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e6d66b53f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e6d66b53f8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1471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54a85ffd9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54a85ffd9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3791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e5002f824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e5002f824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8503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4541" y="4142475"/>
            <a:ext cx="2947031" cy="7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311700" y="420725"/>
            <a:ext cx="5850600" cy="20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The</a:t>
            </a:r>
            <a:endParaRPr sz="24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0FF00"/>
                </a:solidFill>
              </a:rPr>
              <a:t>Life Cycle</a:t>
            </a:r>
            <a:r>
              <a:rPr lang="en" sz="3600" b="1">
                <a:solidFill>
                  <a:schemeClr val="lt1"/>
                </a:solidFill>
              </a:rPr>
              <a:t> </a:t>
            </a:r>
            <a:endParaRPr sz="36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</a:rPr>
              <a:t>of the</a:t>
            </a:r>
            <a:r>
              <a:rPr lang="en" sz="2800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sz="2800" b="1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</a:rPr>
              <a:t>Red Mangrove</a:t>
            </a:r>
            <a:endParaRPr sz="34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/>
          <p:cNvSpPr txBox="1"/>
          <p:nvPr/>
        </p:nvSpPr>
        <p:spPr>
          <a:xfrm>
            <a:off x="400200" y="281025"/>
            <a:ext cx="8340600" cy="23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00FFFF"/>
                </a:solidFill>
              </a:rPr>
              <a:t>How is the propagule beneficial for the distribution of the red mangrove?</a:t>
            </a:r>
            <a:endParaRPr sz="2500" b="1">
              <a:solidFill>
                <a:srgbClr val="00FFFF"/>
              </a:solidFill>
            </a:endParaRPr>
          </a:p>
        </p:txBody>
      </p:sp>
      <p:sp>
        <p:nvSpPr>
          <p:cNvPr id="143" name="Google Shape;143;p22"/>
          <p:cNvSpPr txBox="1"/>
          <p:nvPr/>
        </p:nvSpPr>
        <p:spPr>
          <a:xfrm>
            <a:off x="400200" y="1424750"/>
            <a:ext cx="4171800" cy="26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</a:rPr>
              <a:t>Propagules can float for many days after falling from their parent tree.</a:t>
            </a:r>
            <a:endParaRPr sz="21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Since red mangroves live so close to the coast, this allows the fallen propagules to use the ocean currents to distribute the species far and wide.</a:t>
            </a:r>
            <a:endParaRPr/>
          </a:p>
        </p:txBody>
      </p:sp>
      <p:pic>
        <p:nvPicPr>
          <p:cNvPr id="144" name="Google Shape;14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0650" y="1478025"/>
            <a:ext cx="3771599" cy="28287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3"/>
          <p:cNvSpPr txBox="1"/>
          <p:nvPr/>
        </p:nvSpPr>
        <p:spPr>
          <a:xfrm>
            <a:off x="2736750" y="182525"/>
            <a:ext cx="4425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FFFF"/>
                </a:solidFill>
              </a:rPr>
              <a:t>Red Mangrove Life Cycle</a:t>
            </a:r>
            <a:endParaRPr>
              <a:solidFill>
                <a:srgbClr val="00FFFF"/>
              </a:solidFill>
            </a:endParaRPr>
          </a:p>
        </p:txBody>
      </p:sp>
      <p:pic>
        <p:nvPicPr>
          <p:cNvPr id="151" name="Google Shape;15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5425" y="736625"/>
            <a:ext cx="7559774" cy="425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4"/>
          <p:cNvSpPr txBox="1">
            <a:spLocks noGrp="1"/>
          </p:cNvSpPr>
          <p:nvPr>
            <p:ph type="title"/>
          </p:nvPr>
        </p:nvSpPr>
        <p:spPr>
          <a:xfrm>
            <a:off x="666175" y="541925"/>
            <a:ext cx="341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Step 1: Germination 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8" name="Google Shape;158;p24"/>
          <p:cNvSpPr txBox="1">
            <a:spLocks noGrp="1"/>
          </p:cNvSpPr>
          <p:nvPr>
            <p:ph type="body" idx="1"/>
          </p:nvPr>
        </p:nvSpPr>
        <p:spPr>
          <a:xfrm>
            <a:off x="475675" y="1620075"/>
            <a:ext cx="3486900" cy="26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lang="en" sz="1700">
                <a:solidFill>
                  <a:schemeClr val="lt1"/>
                </a:solidFill>
              </a:rPr>
              <a:t>The germinated seed develops into a propagule while still attached to the parent tree</a:t>
            </a:r>
            <a:endParaRPr/>
          </a:p>
        </p:txBody>
      </p:sp>
      <p:pic>
        <p:nvPicPr>
          <p:cNvPr id="159" name="Google Shape;15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1650" y="1406149"/>
            <a:ext cx="4000925" cy="2488001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5"/>
          <p:cNvSpPr txBox="1">
            <a:spLocks noGrp="1"/>
          </p:cNvSpPr>
          <p:nvPr>
            <p:ph type="title"/>
          </p:nvPr>
        </p:nvSpPr>
        <p:spPr>
          <a:xfrm>
            <a:off x="460775" y="594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Step 2: Propagule Growth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66" name="Google Shape;166;p25"/>
          <p:cNvSpPr txBox="1">
            <a:spLocks noGrp="1"/>
          </p:cNvSpPr>
          <p:nvPr>
            <p:ph type="body" idx="1"/>
          </p:nvPr>
        </p:nvSpPr>
        <p:spPr>
          <a:xfrm>
            <a:off x="311700" y="1862100"/>
            <a:ext cx="38379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92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</a:pPr>
            <a:r>
              <a:rPr lang="en" sz="1900">
                <a:solidFill>
                  <a:schemeClr val="lt1"/>
                </a:solidFill>
              </a:rPr>
              <a:t>The propagule grows to about 6 inches before detaching from the tree and falling into the water.</a:t>
            </a:r>
            <a:endParaRPr sz="2000"/>
          </a:p>
        </p:txBody>
      </p:sp>
      <p:pic>
        <p:nvPicPr>
          <p:cNvPr id="167" name="Google Shape;16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7274" y="1574125"/>
            <a:ext cx="3625649" cy="2446251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6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Step 3: Water Travel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74" name="Google Shape;174;p26"/>
          <p:cNvSpPr txBox="1">
            <a:spLocks noGrp="1"/>
          </p:cNvSpPr>
          <p:nvPr>
            <p:ph type="body" idx="1"/>
          </p:nvPr>
        </p:nvSpPr>
        <p:spPr>
          <a:xfrm>
            <a:off x="520400" y="1662175"/>
            <a:ext cx="3554700" cy="20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5755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30"/>
              <a:buChar char="●"/>
            </a:pPr>
            <a:r>
              <a:rPr lang="en" sz="1806">
                <a:solidFill>
                  <a:schemeClr val="lt1"/>
                </a:solidFill>
              </a:rPr>
              <a:t>The propagule floats horizontally in the water until it becomes waterlogged and vertically plants into the ground.</a:t>
            </a:r>
            <a:r>
              <a:rPr lang="en" sz="1721">
                <a:solidFill>
                  <a:schemeClr val="lt1"/>
                </a:solidFill>
              </a:rPr>
              <a:t> </a:t>
            </a:r>
            <a:endParaRPr sz="155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endParaRPr sz="1629"/>
          </a:p>
        </p:txBody>
      </p:sp>
      <p:pic>
        <p:nvPicPr>
          <p:cNvPr id="175" name="Google Shape;175;p26"/>
          <p:cNvPicPr preferRelativeResize="0"/>
          <p:nvPr/>
        </p:nvPicPr>
        <p:blipFill rotWithShape="1">
          <a:blip r:embed="rId4">
            <a:alphaModFix/>
          </a:blip>
          <a:srcRect b="7732"/>
          <a:stretch/>
        </p:blipFill>
        <p:spPr>
          <a:xfrm>
            <a:off x="4706350" y="1662175"/>
            <a:ext cx="3790175" cy="25073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7"/>
          <p:cNvSpPr txBox="1">
            <a:spLocks noGrp="1"/>
          </p:cNvSpPr>
          <p:nvPr>
            <p:ph type="title"/>
          </p:nvPr>
        </p:nvSpPr>
        <p:spPr>
          <a:xfrm>
            <a:off x="72915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Step 4: Propagation 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82" name="Google Shape;182;p27"/>
          <p:cNvSpPr txBox="1">
            <a:spLocks noGrp="1"/>
          </p:cNvSpPr>
          <p:nvPr>
            <p:ph type="body" idx="1"/>
          </p:nvPr>
        </p:nvSpPr>
        <p:spPr>
          <a:xfrm>
            <a:off x="132825" y="1801650"/>
            <a:ext cx="4260300" cy="34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Eventually, the propagule plants vertically into the soil and starts to grow into a juvenile mangrove tree.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83" name="Google Shape;18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6375" y="1277175"/>
            <a:ext cx="3697425" cy="277302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8"/>
          <p:cNvSpPr txBox="1">
            <a:spLocks noGrp="1"/>
          </p:cNvSpPr>
          <p:nvPr>
            <p:ph type="title"/>
          </p:nvPr>
        </p:nvSpPr>
        <p:spPr>
          <a:xfrm>
            <a:off x="623400" y="459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Step 5: Adult Tree</a:t>
            </a:r>
            <a:r>
              <a:rPr lang="en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0" name="Google Shape;190;p28"/>
          <p:cNvSpPr txBox="1">
            <a:spLocks noGrp="1"/>
          </p:cNvSpPr>
          <p:nvPr>
            <p:ph type="body" idx="1"/>
          </p:nvPr>
        </p:nvSpPr>
        <p:spPr>
          <a:xfrm>
            <a:off x="386225" y="1808450"/>
            <a:ext cx="3897600" cy="17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Grows into an adult mangrove tree that eventually produces its own propagules that starts the cycle over again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91" name="Google Shape;19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0725" y="1125087"/>
            <a:ext cx="3853774" cy="2893326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>
            <a:spLocks noGrp="1"/>
          </p:cNvSpPr>
          <p:nvPr>
            <p:ph type="ctrTitle"/>
          </p:nvPr>
        </p:nvSpPr>
        <p:spPr>
          <a:xfrm>
            <a:off x="884575" y="89450"/>
            <a:ext cx="8520600" cy="101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rgbClr val="00FFFF"/>
                </a:solidFill>
              </a:rPr>
              <a:t>Why are red mangroves important?</a:t>
            </a:r>
            <a:endParaRPr sz="3300" b="1">
              <a:solidFill>
                <a:srgbClr val="00FFFF"/>
              </a:solidFill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884575" y="1545525"/>
            <a:ext cx="2370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sp>
        <p:nvSpPr>
          <p:cNvPr id="66" name="Google Shape;66;p14"/>
          <p:cNvSpPr txBox="1"/>
          <p:nvPr/>
        </p:nvSpPr>
        <p:spPr>
          <a:xfrm>
            <a:off x="590525" y="1494900"/>
            <a:ext cx="32781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Their tangled root systems allow these trees to stabilize the sediment from erosion and keep the trees sturdy during tidal changes.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4">
            <a:alphaModFix/>
          </a:blip>
          <a:srcRect l="21172"/>
          <a:stretch/>
        </p:blipFill>
        <p:spPr>
          <a:xfrm>
            <a:off x="4119775" y="1426250"/>
            <a:ext cx="4729948" cy="301327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1058500" y="253425"/>
            <a:ext cx="75339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rgbClr val="00FFFF"/>
                </a:solidFill>
              </a:rPr>
              <a:t>Why are red mangroves important?</a:t>
            </a:r>
            <a:endParaRPr b="1">
              <a:solidFill>
                <a:srgbClr val="00FFFF"/>
              </a:solidFill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477100" y="2243750"/>
            <a:ext cx="3314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They provide safety for juvenile fish from predators</a:t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7622" y="1277175"/>
            <a:ext cx="4924675" cy="3269974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692600" y="1123650"/>
            <a:ext cx="7363200" cy="14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Red mangroves grow along the shoreline because they prefer areas that experience constant flooding and tidal change</a:t>
            </a:r>
            <a:r>
              <a:rPr lang="en" sz="1600">
                <a:solidFill>
                  <a:schemeClr val="lt1"/>
                </a:solidFill>
              </a:rPr>
              <a:t>s.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2295275" y="288375"/>
            <a:ext cx="4778700" cy="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20" b="1">
                <a:solidFill>
                  <a:srgbClr val="00FFFF"/>
                </a:solidFill>
              </a:rPr>
              <a:t>Where do they grow?</a:t>
            </a:r>
            <a:endParaRPr sz="3320" b="1">
              <a:solidFill>
                <a:srgbClr val="00FFFF"/>
              </a:solidFill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3001625" y="4706175"/>
            <a:ext cx="35037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chemeClr val="lt1"/>
              </a:solidFill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4977750" y="4199275"/>
            <a:ext cx="34290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Low tide- roots are exposed to the air with damp soil below.</a:t>
            </a:r>
            <a:endParaRPr/>
          </a:p>
        </p:txBody>
      </p:sp>
      <p:sp>
        <p:nvSpPr>
          <p:cNvPr id="87" name="Google Shape;87;p16"/>
          <p:cNvSpPr txBox="1"/>
          <p:nvPr/>
        </p:nvSpPr>
        <p:spPr>
          <a:xfrm>
            <a:off x="514575" y="4199275"/>
            <a:ext cx="30000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High tide- tree roots are submerged. </a:t>
            </a:r>
            <a:endParaRPr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575" y="2320775"/>
            <a:ext cx="3194351" cy="1797351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7750" y="2263850"/>
            <a:ext cx="3311674" cy="1911201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/>
        </p:nvSpPr>
        <p:spPr>
          <a:xfrm>
            <a:off x="162600" y="4703625"/>
            <a:ext cx="3614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chemeClr val="dk1"/>
                </a:solidFill>
              </a:rPr>
              <a:t>Global Mangrove Distribution Map</a:t>
            </a:r>
            <a:endParaRPr sz="16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>
            <a:spLocks noGrp="1"/>
          </p:cNvSpPr>
          <p:nvPr>
            <p:ph type="ctrTitle"/>
          </p:nvPr>
        </p:nvSpPr>
        <p:spPr>
          <a:xfrm>
            <a:off x="1997775" y="336225"/>
            <a:ext cx="5235900" cy="72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rgbClr val="00FFFF"/>
                </a:solidFill>
              </a:rPr>
              <a:t>How have they adapted?</a:t>
            </a:r>
            <a:endParaRPr sz="3300" b="1">
              <a:solidFill>
                <a:srgbClr val="00FFFF"/>
              </a:solidFill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884575" y="1545525"/>
            <a:ext cx="2370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sp>
        <p:nvSpPr>
          <p:cNvPr id="105" name="Google Shape;105;p18"/>
          <p:cNvSpPr txBox="1"/>
          <p:nvPr/>
        </p:nvSpPr>
        <p:spPr>
          <a:xfrm>
            <a:off x="409300" y="1494900"/>
            <a:ext cx="3401700" cy="26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Their distinctive arching roots allow the trees to grow in water that can be several feet deep.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</a:rPr>
              <a:t>Red mangrove roots are called </a:t>
            </a:r>
            <a:r>
              <a:rPr lang="en" sz="2300" b="1" i="1" u="sng">
                <a:solidFill>
                  <a:srgbClr val="00FF00"/>
                </a:solidFill>
              </a:rPr>
              <a:t>prop roots</a:t>
            </a:r>
            <a:r>
              <a:rPr lang="en" sz="2300">
                <a:solidFill>
                  <a:schemeClr val="lt1"/>
                </a:solidFill>
              </a:rPr>
              <a:t>.</a:t>
            </a:r>
            <a:endParaRPr sz="23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</a:endParaRPr>
          </a:p>
        </p:txBody>
      </p:sp>
      <p:pic>
        <p:nvPicPr>
          <p:cNvPr id="106" name="Google Shape;106;p18"/>
          <p:cNvPicPr preferRelativeResize="0"/>
          <p:nvPr/>
        </p:nvPicPr>
        <p:blipFill rotWithShape="1">
          <a:blip r:embed="rId4">
            <a:alphaModFix/>
          </a:blip>
          <a:srcRect r="6419"/>
          <a:stretch/>
        </p:blipFill>
        <p:spPr>
          <a:xfrm>
            <a:off x="4142400" y="1494900"/>
            <a:ext cx="4575624" cy="3262026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/>
          <p:nvPr/>
        </p:nvSpPr>
        <p:spPr>
          <a:xfrm>
            <a:off x="1712975" y="402775"/>
            <a:ext cx="53718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rgbClr val="00FFFF"/>
                </a:solidFill>
              </a:rPr>
              <a:t>How have they adapted?</a:t>
            </a:r>
            <a:endParaRPr b="1">
              <a:solidFill>
                <a:srgbClr val="00FFFF"/>
              </a:solidFill>
            </a:endParaRPr>
          </a:p>
        </p:txBody>
      </p:sp>
      <p:sp>
        <p:nvSpPr>
          <p:cNvPr id="115" name="Google Shape;115;p19"/>
          <p:cNvSpPr txBox="1"/>
          <p:nvPr/>
        </p:nvSpPr>
        <p:spPr>
          <a:xfrm>
            <a:off x="395450" y="1418900"/>
            <a:ext cx="3688500" cy="2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Red mangrove roots are covered in </a:t>
            </a:r>
            <a:r>
              <a:rPr lang="en" sz="1900" b="1" i="1" u="sng">
                <a:solidFill>
                  <a:srgbClr val="00FF00"/>
                </a:solidFill>
              </a:rPr>
              <a:t>lenticels</a:t>
            </a:r>
            <a:r>
              <a:rPr lang="en" sz="1900">
                <a:solidFill>
                  <a:schemeClr val="lt1"/>
                </a:solidFill>
              </a:rPr>
              <a:t>.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Lenticels are pore-like structures along their roots that allow for gas exchange, so the trees can survive in oxygen-poor environments. </a:t>
            </a:r>
            <a:endParaRPr sz="1800"/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1800" y="1693100"/>
            <a:ext cx="1534450" cy="230587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7" name="Google Shape;117;p19"/>
          <p:cNvPicPr preferRelativeResize="0"/>
          <p:nvPr/>
        </p:nvPicPr>
        <p:blipFill rotWithShape="1">
          <a:blip r:embed="rId5">
            <a:alphaModFix/>
          </a:blip>
          <a:srcRect r="27677"/>
          <a:stretch/>
        </p:blipFill>
        <p:spPr>
          <a:xfrm>
            <a:off x="4647725" y="1705875"/>
            <a:ext cx="2301225" cy="228032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908175" y="1689150"/>
            <a:ext cx="4438800" cy="20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</a:rPr>
              <a:t>Red mangroves are </a:t>
            </a:r>
            <a:r>
              <a:rPr lang="en" sz="2500" b="1" i="1" u="sng">
                <a:solidFill>
                  <a:srgbClr val="00FF00"/>
                </a:solidFill>
              </a:rPr>
              <a:t>viviparous</a:t>
            </a:r>
            <a:r>
              <a:rPr lang="en" sz="2500">
                <a:solidFill>
                  <a:schemeClr val="lt1"/>
                </a:solidFill>
              </a:rPr>
              <a:t>.</a:t>
            </a:r>
            <a:endParaRPr sz="25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100">
                <a:solidFill>
                  <a:schemeClr val="lt1"/>
                </a:solidFill>
              </a:rPr>
              <a:t> Viviparous essentially means “bearing live young.”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755550" y="253600"/>
            <a:ext cx="456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 b="1">
                <a:solidFill>
                  <a:srgbClr val="00FFFF"/>
                </a:solidFill>
              </a:rPr>
              <a:t>The Power of Propagules</a:t>
            </a:r>
            <a:endParaRPr sz="2820" b="1">
              <a:solidFill>
                <a:srgbClr val="00FFFF"/>
              </a:solidFill>
            </a:endParaRPr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8125" y="0"/>
            <a:ext cx="3125875" cy="250145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8125" y="2501450"/>
            <a:ext cx="3125875" cy="264205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>
            <a:spLocks noGrp="1"/>
          </p:cNvSpPr>
          <p:nvPr>
            <p:ph type="body" idx="1"/>
          </p:nvPr>
        </p:nvSpPr>
        <p:spPr>
          <a:xfrm>
            <a:off x="625500" y="1315925"/>
            <a:ext cx="5123400" cy="36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</a:rPr>
              <a:t>Instead of dispersing its seeds, red mangrove seeds germinate while still attached to the tree. The germinated seed grows into what is called a </a:t>
            </a:r>
            <a:r>
              <a:rPr lang="en" sz="2100" b="1" i="1" u="sng">
                <a:solidFill>
                  <a:srgbClr val="00FF00"/>
                </a:solidFill>
              </a:rPr>
              <a:t>propagule</a:t>
            </a:r>
            <a:r>
              <a:rPr lang="en" sz="2100" b="1">
                <a:solidFill>
                  <a:schemeClr val="lt1"/>
                </a:solidFill>
              </a:rPr>
              <a:t>.</a:t>
            </a:r>
            <a:endParaRPr sz="21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100">
                <a:solidFill>
                  <a:schemeClr val="lt1"/>
                </a:solidFill>
              </a:rPr>
              <a:t>A</a:t>
            </a:r>
            <a:r>
              <a:rPr lang="en" sz="2100" b="1">
                <a:solidFill>
                  <a:schemeClr val="lt1"/>
                </a:solidFill>
              </a:rPr>
              <a:t> propagule </a:t>
            </a:r>
            <a:r>
              <a:rPr lang="en" sz="2100">
                <a:solidFill>
                  <a:schemeClr val="lt1"/>
                </a:solidFill>
              </a:rPr>
              <a:t>is essentially a pre-packaged, baby mangrove tree.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133" name="Google Shape;133;p21"/>
          <p:cNvSpPr txBox="1">
            <a:spLocks noGrp="1"/>
          </p:cNvSpPr>
          <p:nvPr>
            <p:ph type="title"/>
          </p:nvPr>
        </p:nvSpPr>
        <p:spPr>
          <a:xfrm>
            <a:off x="2151450" y="308525"/>
            <a:ext cx="4841100" cy="5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 b="1">
                <a:solidFill>
                  <a:srgbClr val="00FFFF"/>
                </a:solidFill>
              </a:rPr>
              <a:t>The Power of Propagules</a:t>
            </a:r>
            <a:endParaRPr sz="3020" b="1">
              <a:solidFill>
                <a:srgbClr val="00FFFF"/>
              </a:solidFill>
            </a:endParaRPr>
          </a:p>
        </p:txBody>
      </p:sp>
      <p:pic>
        <p:nvPicPr>
          <p:cNvPr id="134" name="Google Shape;13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7550" y="1315925"/>
            <a:ext cx="2450775" cy="3237049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391</Words>
  <Application>Microsoft Office PowerPoint</Application>
  <PresentationFormat>On-screen Show (16:9)</PresentationFormat>
  <Paragraphs>41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Lora</vt:lpstr>
      <vt:lpstr>Arial</vt:lpstr>
      <vt:lpstr>Simple Light</vt:lpstr>
      <vt:lpstr>PowerPoint Presentation</vt:lpstr>
      <vt:lpstr>Why are red mangroves important?</vt:lpstr>
      <vt:lpstr>PowerPoint Presentation</vt:lpstr>
      <vt:lpstr>Where do they grow?</vt:lpstr>
      <vt:lpstr>PowerPoint Presentation</vt:lpstr>
      <vt:lpstr>How have they adapted?</vt:lpstr>
      <vt:lpstr>PowerPoint Presentation</vt:lpstr>
      <vt:lpstr>The Power of Propagules</vt:lpstr>
      <vt:lpstr>The Power of Propagules</vt:lpstr>
      <vt:lpstr>PowerPoint Presentation</vt:lpstr>
      <vt:lpstr>PowerPoint Presentation</vt:lpstr>
      <vt:lpstr>Step 1: Germination </vt:lpstr>
      <vt:lpstr>Step 2: Propagule Growth</vt:lpstr>
      <vt:lpstr>Step 3: Water Travel</vt:lpstr>
      <vt:lpstr>Step 4: Propagation </vt:lpstr>
      <vt:lpstr>Step 5: Adult Tree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1</cp:revision>
  <dcterms:modified xsi:type="dcterms:W3CDTF">2023-09-20T20:48:39Z</dcterms:modified>
</cp:coreProperties>
</file>