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sldIdLst>
    <p:sldId id="300" r:id="rId2"/>
    <p:sldId id="301" r:id="rId3"/>
    <p:sldId id="313" r:id="rId4"/>
    <p:sldId id="303" r:id="rId5"/>
    <p:sldId id="259" r:id="rId6"/>
    <p:sldId id="308" r:id="rId7"/>
    <p:sldId id="265" r:id="rId8"/>
    <p:sldId id="311" r:id="rId9"/>
    <p:sldId id="289" r:id="rId10"/>
    <p:sldId id="291" r:id="rId11"/>
    <p:sldId id="314" r:id="rId12"/>
    <p:sldId id="310" r:id="rId13"/>
    <p:sldId id="312" r:id="rId14"/>
    <p:sldId id="292" r:id="rId15"/>
    <p:sldId id="294" r:id="rId16"/>
    <p:sldId id="293" r:id="rId17"/>
    <p:sldId id="305" r:id="rId18"/>
    <p:sldId id="297" r:id="rId19"/>
    <p:sldId id="298" r:id="rId20"/>
    <p:sldId id="299" r:id="rId21"/>
    <p:sldId id="306" r:id="rId22"/>
    <p:sldId id="26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234F532-DB6C-4486-B3E5-7DF6378DB797}">
          <p14:sldIdLst>
            <p14:sldId id="300"/>
            <p14:sldId id="301"/>
            <p14:sldId id="313"/>
            <p14:sldId id="303"/>
            <p14:sldId id="259"/>
            <p14:sldId id="308"/>
            <p14:sldId id="265"/>
            <p14:sldId id="311"/>
            <p14:sldId id="289"/>
            <p14:sldId id="291"/>
            <p14:sldId id="314"/>
            <p14:sldId id="310"/>
            <p14:sldId id="312"/>
            <p14:sldId id="292"/>
            <p14:sldId id="294"/>
            <p14:sldId id="293"/>
            <p14:sldId id="305"/>
            <p14:sldId id="297"/>
            <p14:sldId id="298"/>
            <p14:sldId id="299"/>
            <p14:sldId id="306"/>
          </p14:sldIdLst>
        </p14:section>
        <p14:section name="Untitled Section" id="{27BEF406-C034-43CE-8BB3-3AA01A7A1E13}">
          <p14:sldIdLst>
            <p14:sldId id="26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65" d="100"/>
          <a:sy n="165" d="100"/>
        </p:scale>
        <p:origin x="238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BF4AA536-072F-4374-926E-17E038EC7E98}"/>
              </a:ext>
              <a:ext uri="{C183D7F6-B498-43B3-948B-1728B52AA6E4}">
                <adec:decorative xmlns:adec="http://schemas.microsoft.com/office/drawing/2017/decorative" xmlns="" val="1"/>
              </a:ext>
            </a:extLst>
          </p:cNvPr>
          <p:cNvSpPr/>
          <p:nvPr/>
        </p:nvSpPr>
        <p:spPr>
          <a:xfrm>
            <a:off x="0" y="0"/>
            <a:ext cx="12188952" cy="6857995"/>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xmlns=""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xmlns=""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002B77D3-C6EC-4FFD-9E10-24E1AC542019}"/>
              </a:ext>
            </a:extLst>
          </p:cNvPr>
          <p:cNvSpPr>
            <a:spLocks noGrp="1"/>
          </p:cNvSpPr>
          <p:nvPr>
            <p:ph type="dt" sz="half" idx="10"/>
          </p:nvPr>
        </p:nvSpPr>
        <p:spPr>
          <a:xfrm>
            <a:off x="517870" y="6420414"/>
            <a:ext cx="2743200" cy="365125"/>
          </a:xfrm>
        </p:spPr>
        <p:txBody>
          <a:bodyPr/>
          <a:lstStyle/>
          <a:p>
            <a:fld id="{3382CF99-132F-413F-B7EF-71A5C33F2ED6}" type="datetime1">
              <a:rPr lang="en-US" smtClean="0"/>
              <a:t>10/13/2022</a:t>
            </a:fld>
            <a:endParaRPr lang="en-US"/>
          </a:p>
        </p:txBody>
      </p:sp>
      <p:sp>
        <p:nvSpPr>
          <p:cNvPr id="8" name="Footer Placeholder 7">
            <a:extLst>
              <a:ext uri="{FF2B5EF4-FFF2-40B4-BE49-F238E27FC236}">
                <a16:creationId xmlns:a16="http://schemas.microsoft.com/office/drawing/2014/main" xmlns="" id="{209DF31B-BD07-4DC2-95C2-B77E51AAEF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454CE5A-3A0A-4AAB-81D2-F1C20636E54C}"/>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4268690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B58E14-23EC-4C25-974C-48FA83988655}"/>
              </a:ext>
            </a:extLst>
          </p:cNvPr>
          <p:cNvSpPr>
            <a:spLocks noGrp="1"/>
          </p:cNvSpPr>
          <p:nvPr>
            <p:ph type="ctrTitle"/>
          </p:nvPr>
        </p:nvSpPr>
        <p:spPr>
          <a:xfrm>
            <a:off x="517870" y="978408"/>
            <a:ext cx="5021183" cy="5074226"/>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6580A32F-E6F3-4C2E-B9E3-E47868E42511}"/>
              </a:ext>
            </a:extLst>
          </p:cNvPr>
          <p:cNvSpPr>
            <a:spLocks noGrp="1"/>
          </p:cNvSpPr>
          <p:nvPr>
            <p:ph type="dt" sz="half" idx="10"/>
          </p:nvPr>
        </p:nvSpPr>
        <p:spPr/>
        <p:txBody>
          <a:bodyPr/>
          <a:lstStyle/>
          <a:p>
            <a:fld id="{5E7AA473-D82F-4EFF-9DF7-AE6D83C51288}" type="datetime1">
              <a:rPr lang="en-US" smtClean="0"/>
              <a:t>10/13/2022</a:t>
            </a:fld>
            <a:endParaRPr lang="en-US"/>
          </a:p>
        </p:txBody>
      </p:sp>
      <p:sp>
        <p:nvSpPr>
          <p:cNvPr id="5" name="Footer Placeholder 4">
            <a:extLst>
              <a:ext uri="{FF2B5EF4-FFF2-40B4-BE49-F238E27FC236}">
                <a16:creationId xmlns:a16="http://schemas.microsoft.com/office/drawing/2014/main" xmlns="" id="{78806724-A87A-4231-BFD9-277482AF7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730D1AF-36B8-4BB8-BD6A-71194F7BC31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8" name="Rectangle 7">
            <a:extLst>
              <a:ext uri="{FF2B5EF4-FFF2-40B4-BE49-F238E27FC236}">
                <a16:creationId xmlns:a16="http://schemas.microsoft.com/office/drawing/2014/main" xmlns="" id="{F3FF94B3-6D3E-44FE-BB02-A9027C0003C7}"/>
              </a:ext>
              <a:ext uri="{C183D7F6-B498-43B3-948B-1728B52AA6E4}">
                <adec:decorative xmlns:adec="http://schemas.microsoft.com/office/drawing/2017/decorative" xmlns=""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11183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734BCCD4-CEB1-405B-A443-DD9CBCBEA552}" type="datetime1">
              <a:rPr lang="en-US" smtClean="0"/>
              <a:t>10/13/2022</a:t>
            </a:fld>
            <a:endParaRPr lang="en-US"/>
          </a:p>
        </p:txBody>
      </p:sp>
      <p:sp>
        <p:nvSpPr>
          <p:cNvPr id="5" name="Footer Placeholder 4">
            <a:extLst>
              <a:ext uri="{FF2B5EF4-FFF2-40B4-BE49-F238E27FC236}">
                <a16:creationId xmlns:a16="http://schemas.microsoft.com/office/drawing/2014/main" xmlns=""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xmlns=""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a:t>
            </a:fld>
            <a:endParaRPr lang="en-US" dirty="0"/>
          </a:p>
        </p:txBody>
      </p:sp>
      <p:sp>
        <p:nvSpPr>
          <p:cNvPr id="14" name="Rectangle 13">
            <a:extLst>
              <a:ext uri="{FF2B5EF4-FFF2-40B4-BE49-F238E27FC236}">
                <a16:creationId xmlns:a16="http://schemas.microsoft.com/office/drawing/2014/main" xmlns=""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0227728"/>
      </p:ext>
    </p:extLst>
  </p:cSld>
  <p:clrMap bg1="lt1" tx1="dk1" bg2="lt2" tx2="dk2" accent1="accent1" accent2="accent2" accent3="accent3" accent4="accent4" accent5="accent5" accent6="accent6" hlink="hlink" folHlink="folHlink"/>
  <p:sldLayoutIdLst>
    <p:sldLayoutId id="2147483744" r:id="rId1"/>
    <p:sldLayoutId id="2147483740" r:id="rId2"/>
  </p:sldLayoutIdLst>
  <p:hf sldNum="0" hdr="0" ftr="0" dt="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hyperlink" Target="https://odysseyearth.org/videos/the-florida-manatee" TargetMode="Externa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56C5C09-0043-4549-B800-2101B70D66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B7E2F724-2FB3-4D1D-A730-739B8654C0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xmlns="" id="{7662F114-FAB0-1036-F44A-1A4971F081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 y="-2"/>
            <a:ext cx="12192001" cy="6858001"/>
          </a:xfrm>
          <a:prstGeom prst="rect">
            <a:avLst/>
          </a:prstGeom>
        </p:spPr>
      </p:pic>
      <p:sp>
        <p:nvSpPr>
          <p:cNvPr id="2" name="Title 1">
            <a:extLst>
              <a:ext uri="{FF2B5EF4-FFF2-40B4-BE49-F238E27FC236}">
                <a16:creationId xmlns:a16="http://schemas.microsoft.com/office/drawing/2014/main" xmlns="" id="{EB0753A2-76DC-3D11-8478-FBA82070A4BF}"/>
              </a:ext>
            </a:extLst>
          </p:cNvPr>
          <p:cNvSpPr>
            <a:spLocks noGrp="1"/>
          </p:cNvSpPr>
          <p:nvPr>
            <p:ph type="ctrTitle"/>
          </p:nvPr>
        </p:nvSpPr>
        <p:spPr>
          <a:xfrm>
            <a:off x="319142" y="1165459"/>
            <a:ext cx="11550668" cy="2334248"/>
          </a:xfrm>
          <a:effectLst>
            <a:glow rad="1536700">
              <a:schemeClr val="accent6">
                <a:lumMod val="60000"/>
                <a:lumOff val="40000"/>
                <a:alpha val="40000"/>
              </a:schemeClr>
            </a:glow>
          </a:effectLst>
        </p:spPr>
        <p:txBody>
          <a:bodyPr anchor="t">
            <a:normAutofit fontScale="90000"/>
          </a:bodyPr>
          <a:lstStyle/>
          <a:p>
            <a:pPr algn="ctr"/>
            <a:r>
              <a:rPr lang="en-US" sz="6000" dirty="0" smtClean="0">
                <a:ln>
                  <a:solidFill>
                    <a:srgbClr val="0070C0"/>
                  </a:solidFill>
                </a:ln>
                <a:solidFill>
                  <a:schemeClr val="bg2"/>
                </a:solidFill>
                <a:effectLst/>
              </a:rPr>
              <a:t>The</a:t>
            </a:r>
            <a:r>
              <a:rPr lang="en-US" sz="9600" dirty="0" smtClean="0">
                <a:ln>
                  <a:solidFill>
                    <a:srgbClr val="0070C0"/>
                  </a:solidFill>
                </a:ln>
                <a:solidFill>
                  <a:schemeClr val="bg2"/>
                </a:solidFill>
                <a:effectLst/>
              </a:rPr>
              <a:t> Florida Manatee</a:t>
            </a:r>
            <a:r>
              <a:rPr lang="en-US" sz="6000" dirty="0">
                <a:ln>
                  <a:solidFill>
                    <a:srgbClr val="0070C0"/>
                  </a:solidFill>
                </a:ln>
                <a:solidFill>
                  <a:schemeClr val="bg2"/>
                </a:solidFill>
                <a:effectLst>
                  <a:glow rad="139700">
                    <a:schemeClr val="accent5">
                      <a:satMod val="175000"/>
                      <a:alpha val="40000"/>
                    </a:schemeClr>
                  </a:glow>
                </a:effectLst>
              </a:rPr>
              <a:t/>
            </a:r>
            <a:br>
              <a:rPr lang="en-US" sz="6000" dirty="0">
                <a:ln>
                  <a:solidFill>
                    <a:srgbClr val="0070C0"/>
                  </a:solidFill>
                </a:ln>
                <a:solidFill>
                  <a:schemeClr val="bg2"/>
                </a:solidFill>
                <a:effectLst>
                  <a:glow rad="139700">
                    <a:schemeClr val="accent5">
                      <a:satMod val="175000"/>
                      <a:alpha val="40000"/>
                    </a:schemeClr>
                  </a:glow>
                </a:effectLst>
              </a:rPr>
            </a:br>
            <a:endParaRPr lang="en-US" sz="9600" dirty="0">
              <a:ln>
                <a:solidFill>
                  <a:srgbClr val="0070C0"/>
                </a:solidFill>
              </a:ln>
              <a:solidFill>
                <a:schemeClr val="bg2"/>
              </a:solidFill>
              <a:effectLst>
                <a:glow rad="139700">
                  <a:schemeClr val="accent5">
                    <a:satMod val="175000"/>
                    <a:alpha val="40000"/>
                  </a:schemeClr>
                </a:glow>
              </a:effectLst>
            </a:endParaRPr>
          </a:p>
        </p:txBody>
      </p:sp>
      <p:sp>
        <p:nvSpPr>
          <p:cNvPr id="13" name="Rectangle 12">
            <a:extLst>
              <a:ext uri="{FF2B5EF4-FFF2-40B4-BE49-F238E27FC236}">
                <a16:creationId xmlns:a16="http://schemas.microsoft.com/office/drawing/2014/main" xmlns="" id="{B2C335F7-F61C-4EB4-80F2-4B1438FE66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image of a cartoon character&#10;&#10;Description automatically generated with low confidence">
            <a:extLst>
              <a:ext uri="{FF2B5EF4-FFF2-40B4-BE49-F238E27FC236}">
                <a16:creationId xmlns:a16="http://schemas.microsoft.com/office/drawing/2014/main" xmlns="" id="{74653064-4D11-1171-44C9-6F243B7EC9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4744" y="5895711"/>
            <a:ext cx="2495770" cy="666740"/>
          </a:xfrm>
          <a:prstGeom prst="rect">
            <a:avLst/>
          </a:prstGeom>
        </p:spPr>
      </p:pic>
      <p:pic>
        <p:nvPicPr>
          <p:cNvPr id="7" name="Odyssey Earth intro sound">
            <a:hlinkClick r:id="" action="ppaction://media"/>
            <a:extLst>
              <a:ext uri="{FF2B5EF4-FFF2-40B4-BE49-F238E27FC236}">
                <a16:creationId xmlns:a16="http://schemas.microsoft.com/office/drawing/2014/main" xmlns="" id="{1AC0F830-A9A6-A1D5-5966-BF45F057F1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4188" y="6229081"/>
            <a:ext cx="487363" cy="487363"/>
          </a:xfrm>
          <a:prstGeom prst="rect">
            <a:avLst/>
          </a:prstGeom>
        </p:spPr>
      </p:pic>
    </p:spTree>
    <p:extLst>
      <p:ext uri="{BB962C8B-B14F-4D97-AF65-F5344CB8AC3E}">
        <p14:creationId xmlns:p14="http://schemas.microsoft.com/office/powerpoint/2010/main" val="349700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2981EC-728F-8AD7-8DCE-6B002FCB3343}"/>
              </a:ext>
            </a:extLst>
          </p:cNvPr>
          <p:cNvSpPr>
            <a:spLocks noGrp="1"/>
          </p:cNvSpPr>
          <p:nvPr>
            <p:ph type="title"/>
          </p:nvPr>
        </p:nvSpPr>
        <p:spPr>
          <a:xfrm>
            <a:off x="641984" y="803653"/>
            <a:ext cx="11264265" cy="897825"/>
          </a:xfrm>
        </p:spPr>
        <p:txBody>
          <a:bodyPr>
            <a:noAutofit/>
          </a:bodyPr>
          <a:lstStyle/>
          <a:p>
            <a:r>
              <a:rPr lang="en-US" sz="4800" dirty="0" smtClean="0"/>
              <a:t>Diet:</a:t>
            </a:r>
            <a:r>
              <a:rPr lang="en-US" sz="3200" dirty="0">
                <a:solidFill>
                  <a:srgbClr val="800000"/>
                </a:solidFill>
              </a:rPr>
              <a:t/>
            </a:r>
            <a:br>
              <a:rPr lang="en-US" sz="3200" dirty="0">
                <a:solidFill>
                  <a:srgbClr val="800000"/>
                </a:solidFill>
              </a:rPr>
            </a:br>
            <a:endParaRPr lang="en-US" sz="4000" dirty="0">
              <a:solidFill>
                <a:schemeClr val="bg1"/>
              </a:solidFill>
            </a:endParaRPr>
          </a:p>
        </p:txBody>
      </p:sp>
      <p:sp>
        <p:nvSpPr>
          <p:cNvPr id="5" name="TextBox 4"/>
          <p:cNvSpPr txBox="1"/>
          <p:nvPr/>
        </p:nvSpPr>
        <p:spPr>
          <a:xfrm>
            <a:off x="641985" y="1585732"/>
            <a:ext cx="3877930" cy="3970318"/>
          </a:xfrm>
          <a:prstGeom prst="rect">
            <a:avLst/>
          </a:prstGeom>
          <a:noFill/>
        </p:spPr>
        <p:txBody>
          <a:bodyPr wrap="square" rtlCol="0">
            <a:spAutoFit/>
          </a:bodyPr>
          <a:lstStyle/>
          <a:p>
            <a:r>
              <a:rPr lang="en-US" sz="2800" dirty="0" smtClean="0">
                <a:solidFill>
                  <a:schemeClr val="accent4">
                    <a:lumMod val="50000"/>
                  </a:schemeClr>
                </a:solidFill>
              </a:rPr>
              <a:t>Florida manatees are herbivores. They spend </a:t>
            </a:r>
            <a:r>
              <a:rPr lang="en-US" sz="2800" dirty="0">
                <a:solidFill>
                  <a:schemeClr val="accent4">
                    <a:lumMod val="50000"/>
                  </a:schemeClr>
                </a:solidFill>
              </a:rPr>
              <a:t>as much as 8 hours a day browsing and grazing on vegetation, consuming up to 10 percent of </a:t>
            </a:r>
            <a:r>
              <a:rPr lang="en-US" sz="2800" dirty="0" smtClean="0">
                <a:solidFill>
                  <a:schemeClr val="accent4">
                    <a:lumMod val="50000"/>
                  </a:schemeClr>
                </a:solidFill>
              </a:rPr>
              <a:t>their </a:t>
            </a:r>
            <a:r>
              <a:rPr lang="en-US" sz="2800" dirty="0">
                <a:solidFill>
                  <a:schemeClr val="accent4">
                    <a:lumMod val="50000"/>
                  </a:schemeClr>
                </a:solidFill>
              </a:rPr>
              <a:t>body weight each day. </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8168"/>
          <a:stretch/>
        </p:blipFill>
        <p:spPr>
          <a:xfrm>
            <a:off x="4707478" y="1585732"/>
            <a:ext cx="6959803" cy="4263100"/>
          </a:xfrm>
          <a:prstGeom prst="rect">
            <a:avLst/>
          </a:prstGeom>
        </p:spPr>
      </p:pic>
    </p:spTree>
    <p:extLst>
      <p:ext uri="{BB962C8B-B14F-4D97-AF65-F5344CB8AC3E}">
        <p14:creationId xmlns:p14="http://schemas.microsoft.com/office/powerpoint/2010/main" val="24451998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2577" y="1394548"/>
            <a:ext cx="4254107" cy="3970318"/>
          </a:xfrm>
          <a:prstGeom prst="rect">
            <a:avLst/>
          </a:prstGeom>
          <a:noFill/>
        </p:spPr>
        <p:txBody>
          <a:bodyPr wrap="square" rtlCol="0">
            <a:spAutoFit/>
          </a:bodyPr>
          <a:lstStyle/>
          <a:p>
            <a:r>
              <a:rPr lang="en-US" sz="2800" dirty="0" smtClean="0">
                <a:solidFill>
                  <a:schemeClr val="accent4">
                    <a:lumMod val="50000"/>
                  </a:schemeClr>
                </a:solidFill>
              </a:rPr>
              <a:t>Their </a:t>
            </a:r>
            <a:r>
              <a:rPr lang="en-US" sz="2800" dirty="0">
                <a:solidFill>
                  <a:schemeClr val="accent4">
                    <a:lumMod val="50000"/>
                  </a:schemeClr>
                </a:solidFill>
              </a:rPr>
              <a:t>favorite foods are sea grasses and freshwater </a:t>
            </a:r>
            <a:r>
              <a:rPr lang="en-US" sz="2800" dirty="0" smtClean="0">
                <a:solidFill>
                  <a:schemeClr val="accent4">
                    <a:lumMod val="50000"/>
                  </a:schemeClr>
                </a:solidFill>
              </a:rPr>
              <a:t>grasses </a:t>
            </a:r>
            <a:r>
              <a:rPr lang="en-US" sz="2800" dirty="0">
                <a:solidFill>
                  <a:schemeClr val="accent4">
                    <a:lumMod val="50000"/>
                  </a:schemeClr>
                </a:solidFill>
              </a:rPr>
              <a:t>such as eel grass. </a:t>
            </a:r>
            <a:r>
              <a:rPr lang="en-US" sz="2800" dirty="0" smtClean="0">
                <a:solidFill>
                  <a:schemeClr val="accent4">
                    <a:lumMod val="50000"/>
                  </a:schemeClr>
                </a:solidFill>
              </a:rPr>
              <a:t>They </a:t>
            </a:r>
            <a:r>
              <a:rPr lang="en-US" sz="2800" dirty="0">
                <a:solidFill>
                  <a:schemeClr val="accent4">
                    <a:lumMod val="50000"/>
                  </a:schemeClr>
                </a:solidFill>
              </a:rPr>
              <a:t>will also eat other aquatic plants and even browse on overhanging leaves and twigs of trees such as the red mangrove.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8462" y="1170781"/>
            <a:ext cx="6605874" cy="4417852"/>
          </a:xfrm>
          <a:prstGeom prst="rect">
            <a:avLst/>
          </a:prstGeom>
        </p:spPr>
      </p:pic>
    </p:spTree>
    <p:extLst>
      <p:ext uri="{BB962C8B-B14F-4D97-AF65-F5344CB8AC3E}">
        <p14:creationId xmlns:p14="http://schemas.microsoft.com/office/powerpoint/2010/main" val="13273006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colorTemperature colorTemp="1500"/>
                    </a14:imgEffect>
                    <a14:imgEffect>
                      <a14:saturation sat="2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17868" y="769775"/>
            <a:ext cx="11165481" cy="896980"/>
          </a:xfrm>
        </p:spPr>
        <p:txBody>
          <a:bodyPr>
            <a:normAutofit/>
          </a:bodyPr>
          <a:lstStyle/>
          <a:p>
            <a:r>
              <a:rPr lang="en-US" sz="4400" dirty="0" smtClean="0"/>
              <a:t>Habitats:</a:t>
            </a:r>
            <a:endParaRPr lang="en-US" sz="4400" dirty="0"/>
          </a:p>
        </p:txBody>
      </p:sp>
      <p:sp>
        <p:nvSpPr>
          <p:cNvPr id="5" name="TextBox 4"/>
          <p:cNvSpPr txBox="1"/>
          <p:nvPr/>
        </p:nvSpPr>
        <p:spPr>
          <a:xfrm>
            <a:off x="517867" y="1487348"/>
            <a:ext cx="11165481" cy="1384995"/>
          </a:xfrm>
          <a:prstGeom prst="rect">
            <a:avLst/>
          </a:prstGeom>
          <a:noFill/>
        </p:spPr>
        <p:txBody>
          <a:bodyPr wrap="square" rtlCol="0">
            <a:spAutoFit/>
          </a:bodyPr>
          <a:lstStyle/>
          <a:p>
            <a:r>
              <a:rPr lang="en-US" sz="2800" dirty="0" smtClean="0">
                <a:solidFill>
                  <a:schemeClr val="bg1"/>
                </a:solidFill>
                <a:effectLst>
                  <a:outerShdw blurRad="38100" dist="38100" dir="2700000" algn="tl">
                    <a:srgbClr val="000000">
                      <a:alpha val="43137"/>
                    </a:srgbClr>
                  </a:outerShdw>
                </a:effectLst>
              </a:rPr>
              <a:t>The Florida manatee is a tropical species and a herbivore that eats aquatic grasses. Not surprisingly, it prefers shallow, warm, coastal estuaries carpeted with seagrass.</a:t>
            </a:r>
            <a:endParaRPr lang="en-US" sz="2800" dirty="0">
              <a:solidFill>
                <a:schemeClr val="bg1"/>
              </a:solidFill>
              <a:effectLst>
                <a:outerShdw blurRad="38100" dist="38100" dir="2700000" algn="tl">
                  <a:srgbClr val="000000">
                    <a:alpha val="43137"/>
                  </a:srgbClr>
                </a:outerShdw>
              </a:effectLst>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21266"/>
          <a:stretch/>
        </p:blipFill>
        <p:spPr>
          <a:xfrm>
            <a:off x="2332673" y="3028601"/>
            <a:ext cx="7535868" cy="3337474"/>
          </a:xfrm>
          <a:prstGeom prst="rect">
            <a:avLst/>
          </a:prstGeom>
        </p:spPr>
      </p:pic>
    </p:spTree>
    <p:extLst>
      <p:ext uri="{BB962C8B-B14F-4D97-AF65-F5344CB8AC3E}">
        <p14:creationId xmlns:p14="http://schemas.microsoft.com/office/powerpoint/2010/main" val="3951246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colorTemperature colorTemp="1500"/>
                    </a14:imgEffect>
                    <a14:imgEffect>
                      <a14:saturation sat="2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2981EC-728F-8AD7-8DCE-6B002FCB3343}"/>
              </a:ext>
            </a:extLst>
          </p:cNvPr>
          <p:cNvSpPr>
            <a:spLocks noGrp="1"/>
          </p:cNvSpPr>
          <p:nvPr>
            <p:ph type="title"/>
          </p:nvPr>
        </p:nvSpPr>
        <p:spPr>
          <a:xfrm>
            <a:off x="517869" y="978119"/>
            <a:ext cx="11431475" cy="1073056"/>
          </a:xfrm>
        </p:spPr>
        <p:txBody>
          <a:bodyPr>
            <a:noAutofit/>
          </a:bodyPr>
          <a:lstStyle/>
          <a:p>
            <a:r>
              <a:rPr lang="en-US" sz="3200" dirty="0" smtClean="0">
                <a:solidFill>
                  <a:schemeClr val="accent4">
                    <a:lumMod val="50000"/>
                  </a:schemeClr>
                </a:solidFill>
              </a:rPr>
              <a:t>Manatees also don’t like being cold, and can’t survive sustained water temperatures below </a:t>
            </a:r>
            <a:r>
              <a:rPr lang="en-US" sz="3200" dirty="0" smtClean="0">
                <a:solidFill>
                  <a:schemeClr val="bg1"/>
                </a:solidFill>
                <a:effectLst>
                  <a:outerShdw blurRad="38100" dist="38100" dir="2700000" algn="tl">
                    <a:srgbClr val="000000">
                      <a:alpha val="43137"/>
                    </a:srgbClr>
                  </a:outerShdw>
                </a:effectLst>
              </a:rPr>
              <a:t>68 degrees</a:t>
            </a:r>
            <a:r>
              <a:rPr lang="en-US" sz="3200" dirty="0" smtClean="0"/>
              <a:t> </a:t>
            </a:r>
            <a:r>
              <a:rPr lang="en-US" sz="3200" dirty="0" smtClean="0">
                <a:solidFill>
                  <a:schemeClr val="accent4">
                    <a:lumMod val="50000"/>
                  </a:schemeClr>
                </a:solidFill>
              </a:rPr>
              <a:t>Fahrenheit. </a:t>
            </a:r>
            <a:endParaRPr lang="en-US" sz="3200" dirty="0">
              <a:solidFill>
                <a:schemeClr val="accent4">
                  <a:lumMod val="50000"/>
                </a:schemeClr>
              </a:solidFill>
            </a:endParaRPr>
          </a:p>
        </p:txBody>
      </p:sp>
      <p:sp>
        <p:nvSpPr>
          <p:cNvPr id="4" name="TextBox 3"/>
          <p:cNvSpPr txBox="1"/>
          <p:nvPr/>
        </p:nvSpPr>
        <p:spPr>
          <a:xfrm>
            <a:off x="517869" y="2812646"/>
            <a:ext cx="4777549" cy="2677656"/>
          </a:xfrm>
          <a:prstGeom prst="rect">
            <a:avLst/>
          </a:prstGeom>
          <a:noFill/>
        </p:spPr>
        <p:txBody>
          <a:bodyPr wrap="square" rtlCol="0">
            <a:spAutoFit/>
          </a:bodyPr>
          <a:lstStyle/>
          <a:p>
            <a:r>
              <a:rPr lang="en-US" sz="2800" dirty="0" smtClean="0">
                <a:solidFill>
                  <a:schemeClr val="bg1"/>
                </a:solidFill>
                <a:effectLst>
                  <a:outerShdw blurRad="38100" dist="38100" dir="2700000" algn="tl">
                    <a:srgbClr val="000000">
                      <a:alpha val="43137"/>
                    </a:srgbClr>
                  </a:outerShdw>
                </a:effectLst>
              </a:rPr>
              <a:t>During the winter months, they can find warm water refuges in Florida’s springs, where the water is 72 degrees regardless of the season.</a:t>
            </a:r>
            <a:endParaRPr lang="en-US" sz="2800" dirty="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9590" y="2382133"/>
            <a:ext cx="5894890" cy="3929927"/>
          </a:xfrm>
          <a:prstGeom prst="rect">
            <a:avLst/>
          </a:prstGeom>
        </p:spPr>
      </p:pic>
    </p:spTree>
    <p:extLst>
      <p:ext uri="{BB962C8B-B14F-4D97-AF65-F5344CB8AC3E}">
        <p14:creationId xmlns:p14="http://schemas.microsoft.com/office/powerpoint/2010/main" val="11198379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2981EC-728F-8AD7-8DCE-6B002FCB3343}"/>
              </a:ext>
            </a:extLst>
          </p:cNvPr>
          <p:cNvSpPr>
            <a:spLocks noGrp="1"/>
          </p:cNvSpPr>
          <p:nvPr>
            <p:ph type="title"/>
          </p:nvPr>
        </p:nvSpPr>
        <p:spPr>
          <a:xfrm>
            <a:off x="537210" y="839848"/>
            <a:ext cx="11109960" cy="828932"/>
          </a:xfrm>
        </p:spPr>
        <p:txBody>
          <a:bodyPr>
            <a:noAutofit/>
          </a:bodyPr>
          <a:lstStyle/>
          <a:p>
            <a:r>
              <a:rPr lang="en-US" sz="4400" dirty="0" smtClean="0"/>
              <a:t>Threats:</a:t>
            </a:r>
            <a:r>
              <a:rPr lang="en-US" sz="4000" dirty="0">
                <a:solidFill>
                  <a:srgbClr val="800000"/>
                </a:solidFill>
              </a:rPr>
              <a:t/>
            </a:r>
            <a:br>
              <a:rPr lang="en-US" sz="4000" dirty="0">
                <a:solidFill>
                  <a:srgbClr val="800000"/>
                </a:solidFill>
              </a:rPr>
            </a:br>
            <a:endParaRPr lang="en-US" sz="4800" dirty="0">
              <a:solidFill>
                <a:schemeClr val="bg1"/>
              </a:solidFill>
            </a:endParaRPr>
          </a:p>
        </p:txBody>
      </p:sp>
      <p:sp>
        <p:nvSpPr>
          <p:cNvPr id="5" name="Rectangle 4"/>
          <p:cNvSpPr/>
          <p:nvPr/>
        </p:nvSpPr>
        <p:spPr>
          <a:xfrm>
            <a:off x="537210" y="1668780"/>
            <a:ext cx="11113577" cy="1200329"/>
          </a:xfrm>
          <a:prstGeom prst="rect">
            <a:avLst/>
          </a:prstGeom>
        </p:spPr>
        <p:txBody>
          <a:bodyPr wrap="square">
            <a:spAutoFit/>
          </a:bodyPr>
          <a:lstStyle/>
          <a:p>
            <a:r>
              <a:rPr lang="en-US" sz="3600" dirty="0" smtClean="0">
                <a:solidFill>
                  <a:schemeClr val="accent4">
                    <a:lumMod val="50000"/>
                  </a:schemeClr>
                </a:solidFill>
              </a:rPr>
              <a:t>Manatees have no natural predators. They’re just too big for sharks or alligators to mess with.</a:t>
            </a:r>
            <a:endParaRPr lang="en-US" sz="3600" dirty="0">
              <a:solidFill>
                <a:schemeClr val="accent4">
                  <a:lumMod val="50000"/>
                </a:schemeClr>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9811"/>
          <a:stretch/>
        </p:blipFill>
        <p:spPr>
          <a:xfrm>
            <a:off x="1655178" y="2922607"/>
            <a:ext cx="9199993" cy="3632281"/>
          </a:xfrm>
          <a:prstGeom prst="rect">
            <a:avLst/>
          </a:prstGeom>
        </p:spPr>
      </p:pic>
    </p:spTree>
    <p:extLst>
      <p:ext uri="{BB962C8B-B14F-4D97-AF65-F5344CB8AC3E}">
        <p14:creationId xmlns:p14="http://schemas.microsoft.com/office/powerpoint/2010/main" val="24127582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79337" y="947016"/>
            <a:ext cx="11205306" cy="1077218"/>
          </a:xfrm>
          <a:prstGeom prst="rect">
            <a:avLst/>
          </a:prstGeom>
        </p:spPr>
        <p:txBody>
          <a:bodyPr wrap="square">
            <a:spAutoFit/>
          </a:bodyPr>
          <a:lstStyle/>
          <a:p>
            <a:r>
              <a:rPr lang="en-US" sz="3200" b="1" dirty="0" smtClean="0">
                <a:solidFill>
                  <a:schemeClr val="accent4">
                    <a:lumMod val="50000"/>
                  </a:schemeClr>
                </a:solidFill>
              </a:rPr>
              <a:t>Today, one of the biggest threats these slow-moving mammals face, is from boat strikes.</a:t>
            </a:r>
            <a:endParaRPr lang="en-US" sz="3200" b="1" dirty="0">
              <a:solidFill>
                <a:schemeClr val="accent4">
                  <a:lumMod val="50000"/>
                </a:schemeClr>
              </a:solidFill>
            </a:endParaRPr>
          </a:p>
        </p:txBody>
      </p:sp>
      <p:sp>
        <p:nvSpPr>
          <p:cNvPr id="6" name="TextBox 5"/>
          <p:cNvSpPr txBox="1"/>
          <p:nvPr/>
        </p:nvSpPr>
        <p:spPr>
          <a:xfrm>
            <a:off x="479337" y="2135529"/>
            <a:ext cx="5121798" cy="3139321"/>
          </a:xfrm>
          <a:prstGeom prst="rect">
            <a:avLst/>
          </a:prstGeom>
          <a:noFill/>
        </p:spPr>
        <p:txBody>
          <a:bodyPr wrap="square" rtlCol="0">
            <a:spAutoFit/>
          </a:bodyPr>
          <a:lstStyle/>
          <a:p>
            <a:r>
              <a:rPr lang="en-US" sz="3600" dirty="0">
                <a:solidFill>
                  <a:schemeClr val="bg2"/>
                </a:solidFill>
                <a:effectLst>
                  <a:outerShdw blurRad="38100" dist="38100" dir="2700000" algn="tl">
                    <a:srgbClr val="000000">
                      <a:alpha val="43137"/>
                    </a:srgbClr>
                  </a:outerShdw>
                </a:effectLst>
              </a:rPr>
              <a:t>Most manatees in Florida have </a:t>
            </a:r>
            <a:r>
              <a:rPr lang="en-US" sz="3600" dirty="0" smtClean="0">
                <a:solidFill>
                  <a:schemeClr val="bg2"/>
                </a:solidFill>
                <a:effectLst>
                  <a:outerShdw blurRad="38100" dist="38100" dir="2700000" algn="tl">
                    <a:srgbClr val="000000">
                      <a:alpha val="43137"/>
                    </a:srgbClr>
                  </a:outerShdw>
                </a:effectLst>
              </a:rPr>
              <a:t>prop-scars</a:t>
            </a:r>
            <a:r>
              <a:rPr lang="en-US" sz="3600" dirty="0">
                <a:solidFill>
                  <a:schemeClr val="bg2"/>
                </a:solidFill>
                <a:effectLst>
                  <a:outerShdw blurRad="38100" dist="38100" dir="2700000" algn="tl">
                    <a:srgbClr val="000000">
                      <a:alpha val="43137"/>
                    </a:srgbClr>
                  </a:outerShdw>
                </a:effectLst>
              </a:rPr>
              <a:t>. Individuals can often be identified by their scar patterns.</a:t>
            </a:r>
          </a:p>
          <a:p>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4392"/>
          <a:stretch/>
        </p:blipFill>
        <p:spPr>
          <a:xfrm>
            <a:off x="5660020" y="2262127"/>
            <a:ext cx="5978324" cy="3928158"/>
          </a:xfrm>
          <a:prstGeom prst="rect">
            <a:avLst/>
          </a:prstGeom>
        </p:spPr>
      </p:pic>
    </p:spTree>
    <p:extLst>
      <p:ext uri="{BB962C8B-B14F-4D97-AF65-F5344CB8AC3E}">
        <p14:creationId xmlns:p14="http://schemas.microsoft.com/office/powerpoint/2010/main" val="5630303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2981EC-728F-8AD7-8DCE-6B002FCB3343}"/>
              </a:ext>
            </a:extLst>
          </p:cNvPr>
          <p:cNvSpPr>
            <a:spLocks noGrp="1"/>
          </p:cNvSpPr>
          <p:nvPr>
            <p:ph type="title"/>
          </p:nvPr>
        </p:nvSpPr>
        <p:spPr>
          <a:xfrm>
            <a:off x="537210" y="839848"/>
            <a:ext cx="11109960" cy="828932"/>
          </a:xfrm>
        </p:spPr>
        <p:txBody>
          <a:bodyPr>
            <a:noAutofit/>
          </a:bodyPr>
          <a:lstStyle/>
          <a:p>
            <a:r>
              <a:rPr lang="en-US" sz="3200" dirty="0" smtClean="0"/>
              <a:t>But habitat loss is potentially their biggest threat.</a:t>
            </a:r>
            <a:r>
              <a:rPr lang="en-US" sz="3200" dirty="0">
                <a:solidFill>
                  <a:srgbClr val="800000"/>
                </a:solidFill>
              </a:rPr>
              <a:t/>
            </a:r>
            <a:br>
              <a:rPr lang="en-US" sz="3200" dirty="0">
                <a:solidFill>
                  <a:srgbClr val="800000"/>
                </a:solidFill>
              </a:rPr>
            </a:br>
            <a:endParaRPr lang="en-US" sz="4000" dirty="0">
              <a:solidFill>
                <a:schemeClr val="bg1"/>
              </a:solidFill>
            </a:endParaRPr>
          </a:p>
        </p:txBody>
      </p:sp>
      <p:sp>
        <p:nvSpPr>
          <p:cNvPr id="4" name="TextBox 3"/>
          <p:cNvSpPr txBox="1"/>
          <p:nvPr/>
        </p:nvSpPr>
        <p:spPr>
          <a:xfrm>
            <a:off x="537210" y="1545219"/>
            <a:ext cx="11109960" cy="1384995"/>
          </a:xfrm>
          <a:prstGeom prst="rect">
            <a:avLst/>
          </a:prstGeom>
          <a:noFill/>
        </p:spPr>
        <p:txBody>
          <a:bodyPr wrap="square" rtlCol="0">
            <a:spAutoFit/>
          </a:bodyPr>
          <a:lstStyle/>
          <a:p>
            <a:r>
              <a:rPr lang="en-US" sz="2800" dirty="0" smtClean="0">
                <a:solidFill>
                  <a:schemeClr val="bg1"/>
                </a:solidFill>
                <a:effectLst>
                  <a:outerShdw blurRad="38100" dist="38100" dir="2700000" algn="tl">
                    <a:srgbClr val="000000">
                      <a:alpha val="43137"/>
                    </a:srgbClr>
                  </a:outerShdw>
                </a:effectLst>
              </a:rPr>
              <a:t>The loss of important seagrass beds due to pollution and algae blooms lead to over 1,100 manatee deaths in 2021, mostly due to starvation.</a:t>
            </a:r>
            <a:endParaRPr lang="en-US" sz="2800" dirty="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7828" y="2541365"/>
            <a:ext cx="7083706" cy="3984585"/>
          </a:xfrm>
          <a:prstGeom prst="rect">
            <a:avLst/>
          </a:prstGeom>
        </p:spPr>
      </p:pic>
    </p:spTree>
    <p:extLst>
      <p:ext uri="{BB962C8B-B14F-4D97-AF65-F5344CB8AC3E}">
        <p14:creationId xmlns:p14="http://schemas.microsoft.com/office/powerpoint/2010/main" val="22915754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colorTemperature colorTemp="1500"/>
                    </a14:imgEffect>
                    <a14:imgEffect>
                      <a14:saturation sat="121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C29B490C-2F04-ABB7-6245-8A9BBBDC0836}"/>
              </a:ext>
            </a:extLst>
          </p:cNvPr>
          <p:cNvSpPr>
            <a:spLocks noGrp="1"/>
          </p:cNvSpPr>
          <p:nvPr>
            <p:ph type="title"/>
          </p:nvPr>
        </p:nvSpPr>
        <p:spPr>
          <a:xfrm>
            <a:off x="513259" y="825619"/>
            <a:ext cx="11165481" cy="1073056"/>
          </a:xfrm>
        </p:spPr>
        <p:txBody>
          <a:bodyPr/>
          <a:lstStyle/>
          <a:p>
            <a:pPr algn="ctr"/>
            <a:r>
              <a:rPr lang="en-US" dirty="0"/>
              <a:t>Video</a:t>
            </a:r>
          </a:p>
        </p:txBody>
      </p:sp>
      <p:pic>
        <p:nvPicPr>
          <p:cNvPr id="4" name="Picture 3">
            <a:extLst>
              <a:ext uri="{FF2B5EF4-FFF2-40B4-BE49-F238E27FC236}">
                <a16:creationId xmlns:a16="http://schemas.microsoft.com/office/drawing/2014/main" xmlns="" id="{7C6313C5-4707-A6B4-73EE-3B6E4849B3C8}"/>
              </a:ext>
            </a:extLst>
          </p:cNvPr>
          <p:cNvPicPr>
            <a:picLocks noChangeAspect="1"/>
          </p:cNvPicPr>
          <p:nvPr/>
        </p:nvPicPr>
        <p:blipFill>
          <a:blip r:embed="rId4"/>
          <a:stretch>
            <a:fillRect/>
          </a:stretch>
        </p:blipFill>
        <p:spPr>
          <a:xfrm>
            <a:off x="213672" y="5906315"/>
            <a:ext cx="2719052" cy="725487"/>
          </a:xfrm>
          <a:prstGeom prst="rect">
            <a:avLst/>
          </a:prstGeom>
        </p:spPr>
      </p:pic>
      <p:pic>
        <p:nvPicPr>
          <p:cNvPr id="2" name="Picture 1">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9442" y="1898675"/>
            <a:ext cx="5993113" cy="3371126"/>
          </a:xfrm>
          <a:prstGeom prst="rect">
            <a:avLst/>
          </a:prstGeom>
        </p:spPr>
      </p:pic>
    </p:spTree>
    <p:extLst>
      <p:ext uri="{BB962C8B-B14F-4D97-AF65-F5344CB8AC3E}">
        <p14:creationId xmlns:p14="http://schemas.microsoft.com/office/powerpoint/2010/main" val="42746061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colorTemperature colorTemp="1500"/>
                    </a14:imgEffect>
                    <a14:imgEffect>
                      <a14:saturation sat="1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2981EC-728F-8AD7-8DCE-6B002FCB3343}"/>
              </a:ext>
            </a:extLst>
          </p:cNvPr>
          <p:cNvSpPr>
            <a:spLocks noGrp="1"/>
          </p:cNvSpPr>
          <p:nvPr>
            <p:ph type="title"/>
          </p:nvPr>
        </p:nvSpPr>
        <p:spPr>
          <a:xfrm>
            <a:off x="537210" y="839848"/>
            <a:ext cx="11109960" cy="828932"/>
          </a:xfrm>
        </p:spPr>
        <p:txBody>
          <a:bodyPr>
            <a:noAutofit/>
          </a:bodyPr>
          <a:lstStyle/>
          <a:p>
            <a:pPr algn="ctr"/>
            <a:r>
              <a:rPr lang="en-US" sz="4400" dirty="0">
                <a:solidFill>
                  <a:schemeClr val="tx2">
                    <a:lumMod val="90000"/>
                    <a:lumOff val="10000"/>
                  </a:schemeClr>
                </a:solidFill>
              </a:rPr>
              <a:t>Test Your Knowledge #1</a:t>
            </a:r>
            <a:r>
              <a:rPr lang="en-US" sz="3200" dirty="0">
                <a:solidFill>
                  <a:srgbClr val="800000"/>
                </a:solidFill>
              </a:rPr>
              <a:t/>
            </a:r>
            <a:br>
              <a:rPr lang="en-US" sz="3200" dirty="0">
                <a:solidFill>
                  <a:srgbClr val="800000"/>
                </a:solidFill>
              </a:rPr>
            </a:br>
            <a:endParaRPr lang="en-US" sz="4000" dirty="0">
              <a:solidFill>
                <a:schemeClr val="bg1"/>
              </a:solidFill>
            </a:endParaRPr>
          </a:p>
        </p:txBody>
      </p:sp>
      <p:sp>
        <p:nvSpPr>
          <p:cNvPr id="3" name="Rectangle 2"/>
          <p:cNvSpPr/>
          <p:nvPr/>
        </p:nvSpPr>
        <p:spPr>
          <a:xfrm>
            <a:off x="537210" y="1547446"/>
            <a:ext cx="11525250" cy="5207579"/>
          </a:xfrm>
          <a:prstGeom prst="rect">
            <a:avLst/>
          </a:prstGeom>
        </p:spPr>
        <p:txBody>
          <a:bodyPr wrap="square">
            <a:spAutoFit/>
          </a:bodyPr>
          <a:lstStyle/>
          <a:p>
            <a:pPr lvl="0" algn="ctr">
              <a:spcBef>
                <a:spcPct val="20000"/>
              </a:spcBef>
            </a:pPr>
            <a:r>
              <a:rPr lang="en-US" sz="5400" b="1" i="1" dirty="0">
                <a:solidFill>
                  <a:schemeClr val="bg1"/>
                </a:solidFill>
                <a:effectLst>
                  <a:outerShdw blurRad="38100" dist="38100" dir="2700000" algn="tl">
                    <a:srgbClr val="000000">
                      <a:alpha val="43137"/>
                    </a:srgbClr>
                  </a:outerShdw>
                </a:effectLst>
                <a:latin typeface="Calibri"/>
              </a:rPr>
              <a:t>Which of the following statements is </a:t>
            </a:r>
            <a:r>
              <a:rPr lang="en-US" sz="5400" b="1" i="1" u="sng" dirty="0">
                <a:solidFill>
                  <a:schemeClr val="bg1"/>
                </a:solidFill>
                <a:effectLst>
                  <a:outerShdw blurRad="38100" dist="38100" dir="2700000" algn="tl">
                    <a:srgbClr val="000000">
                      <a:alpha val="43137"/>
                    </a:srgbClr>
                  </a:outerShdw>
                </a:effectLst>
                <a:latin typeface="Calibri"/>
              </a:rPr>
              <a:t>not</a:t>
            </a:r>
            <a:r>
              <a:rPr lang="en-US" sz="5400" b="1" i="1" dirty="0">
                <a:solidFill>
                  <a:schemeClr val="bg1"/>
                </a:solidFill>
                <a:effectLst>
                  <a:outerShdw blurRad="38100" dist="38100" dir="2700000" algn="tl">
                    <a:srgbClr val="000000">
                      <a:alpha val="43137"/>
                    </a:srgbClr>
                  </a:outerShdw>
                </a:effectLst>
                <a:latin typeface="Calibri"/>
              </a:rPr>
              <a:t> true about </a:t>
            </a:r>
            <a:r>
              <a:rPr lang="en-US" sz="5400" b="1" i="1" dirty="0" smtClean="0">
                <a:solidFill>
                  <a:schemeClr val="bg1"/>
                </a:solidFill>
                <a:effectLst>
                  <a:outerShdw blurRad="38100" dist="38100" dir="2700000" algn="tl">
                    <a:srgbClr val="000000">
                      <a:alpha val="43137"/>
                    </a:srgbClr>
                  </a:outerShdw>
                </a:effectLst>
                <a:latin typeface="Calibri"/>
              </a:rPr>
              <a:t>Florida manatees?</a:t>
            </a:r>
            <a:endParaRPr lang="en-US" sz="5400" b="1" i="1" dirty="0">
              <a:solidFill>
                <a:schemeClr val="bg1"/>
              </a:solidFill>
              <a:effectLst>
                <a:outerShdw blurRad="38100" dist="38100" dir="2700000" algn="tl">
                  <a:srgbClr val="000000">
                    <a:alpha val="43137"/>
                  </a:srgbClr>
                </a:outerShdw>
              </a:effectLst>
              <a:latin typeface="Calibri"/>
            </a:endParaRPr>
          </a:p>
          <a:p>
            <a:pPr lvl="0">
              <a:lnSpc>
                <a:spcPct val="150000"/>
              </a:lnSpc>
              <a:spcBef>
                <a:spcPct val="20000"/>
              </a:spcBef>
            </a:pPr>
            <a:r>
              <a:rPr lang="en-US" sz="4400" b="1" dirty="0">
                <a:solidFill>
                  <a:schemeClr val="accent4">
                    <a:lumMod val="50000"/>
                  </a:schemeClr>
                </a:solidFill>
                <a:latin typeface="Calibri"/>
              </a:rPr>
              <a:t>       A. They </a:t>
            </a:r>
            <a:r>
              <a:rPr lang="en-US" sz="4400" b="1" dirty="0" smtClean="0">
                <a:solidFill>
                  <a:schemeClr val="accent4">
                    <a:lumMod val="50000"/>
                  </a:schemeClr>
                </a:solidFill>
                <a:latin typeface="Calibri"/>
              </a:rPr>
              <a:t>are related to elephants.</a:t>
            </a:r>
            <a:endParaRPr lang="en-US" sz="4400" b="1" dirty="0">
              <a:solidFill>
                <a:schemeClr val="accent4">
                  <a:lumMod val="50000"/>
                </a:schemeClr>
              </a:solidFill>
              <a:latin typeface="Calibri"/>
            </a:endParaRPr>
          </a:p>
          <a:p>
            <a:pPr lvl="0">
              <a:lnSpc>
                <a:spcPct val="150000"/>
              </a:lnSpc>
              <a:spcBef>
                <a:spcPct val="20000"/>
              </a:spcBef>
            </a:pPr>
            <a:r>
              <a:rPr lang="en-US" sz="4400" b="1" dirty="0">
                <a:solidFill>
                  <a:schemeClr val="accent4">
                    <a:lumMod val="50000"/>
                  </a:schemeClr>
                </a:solidFill>
                <a:latin typeface="Calibri"/>
              </a:rPr>
              <a:t>       B. They </a:t>
            </a:r>
            <a:r>
              <a:rPr lang="en-US" sz="4400" b="1" dirty="0" smtClean="0">
                <a:solidFill>
                  <a:schemeClr val="accent4">
                    <a:lumMod val="50000"/>
                  </a:schemeClr>
                </a:solidFill>
                <a:latin typeface="Calibri"/>
              </a:rPr>
              <a:t>have no natural predators.</a:t>
            </a:r>
            <a:endParaRPr lang="en-US" sz="4400" b="1" dirty="0">
              <a:solidFill>
                <a:schemeClr val="accent4">
                  <a:lumMod val="50000"/>
                </a:schemeClr>
              </a:solidFill>
              <a:latin typeface="Calibri"/>
            </a:endParaRPr>
          </a:p>
          <a:p>
            <a:pPr lvl="0">
              <a:lnSpc>
                <a:spcPct val="150000"/>
              </a:lnSpc>
              <a:spcBef>
                <a:spcPct val="20000"/>
              </a:spcBef>
            </a:pPr>
            <a:r>
              <a:rPr lang="en-US" sz="4400" b="1" dirty="0">
                <a:solidFill>
                  <a:schemeClr val="accent4">
                    <a:lumMod val="50000"/>
                  </a:schemeClr>
                </a:solidFill>
                <a:latin typeface="Calibri"/>
              </a:rPr>
              <a:t>       C. </a:t>
            </a:r>
            <a:r>
              <a:rPr lang="en-US" sz="4400" b="1" dirty="0" smtClean="0">
                <a:solidFill>
                  <a:schemeClr val="accent4">
                    <a:lumMod val="50000"/>
                  </a:schemeClr>
                </a:solidFill>
                <a:latin typeface="Calibri"/>
              </a:rPr>
              <a:t>Crocodiles are a constant threat.</a:t>
            </a:r>
            <a:endParaRPr lang="en-US" sz="4400" b="1" dirty="0">
              <a:solidFill>
                <a:schemeClr val="accent4">
                  <a:lumMod val="50000"/>
                </a:schemeClr>
              </a:solidFill>
              <a:latin typeface="Calibri"/>
            </a:endParaRPr>
          </a:p>
        </p:txBody>
      </p:sp>
      <p:sp>
        <p:nvSpPr>
          <p:cNvPr id="5" name="Oval 4"/>
          <p:cNvSpPr/>
          <p:nvPr/>
        </p:nvSpPr>
        <p:spPr>
          <a:xfrm>
            <a:off x="913074" y="5400675"/>
            <a:ext cx="9448800" cy="1457325"/>
          </a:xfrm>
          <a:prstGeom prst="ellipse">
            <a:avLst/>
          </a:prstGeom>
          <a:solidFill>
            <a:schemeClr val="accent1">
              <a:alpha val="38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6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colorTemperature colorTemp="1500"/>
                    </a14:imgEffect>
                    <a14:imgEffect>
                      <a14:saturation sat="1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2981EC-728F-8AD7-8DCE-6B002FCB3343}"/>
              </a:ext>
            </a:extLst>
          </p:cNvPr>
          <p:cNvSpPr>
            <a:spLocks noGrp="1"/>
          </p:cNvSpPr>
          <p:nvPr>
            <p:ph type="title"/>
          </p:nvPr>
        </p:nvSpPr>
        <p:spPr>
          <a:xfrm>
            <a:off x="634365" y="690324"/>
            <a:ext cx="11109960" cy="828932"/>
          </a:xfrm>
        </p:spPr>
        <p:txBody>
          <a:bodyPr>
            <a:noAutofit/>
          </a:bodyPr>
          <a:lstStyle/>
          <a:p>
            <a:pPr algn="ctr"/>
            <a:r>
              <a:rPr lang="en-US" sz="4400" dirty="0">
                <a:solidFill>
                  <a:schemeClr val="tx2">
                    <a:lumMod val="90000"/>
                    <a:lumOff val="10000"/>
                  </a:schemeClr>
                </a:solidFill>
              </a:rPr>
              <a:t>Test Your Knowledge #2</a:t>
            </a:r>
            <a:r>
              <a:rPr lang="en-US" sz="3200" dirty="0">
                <a:solidFill>
                  <a:srgbClr val="800000"/>
                </a:solidFill>
              </a:rPr>
              <a:t/>
            </a:r>
            <a:br>
              <a:rPr lang="en-US" sz="3200" dirty="0">
                <a:solidFill>
                  <a:srgbClr val="800000"/>
                </a:solidFill>
              </a:rPr>
            </a:br>
            <a:endParaRPr lang="en-US" sz="4000" dirty="0">
              <a:solidFill>
                <a:schemeClr val="bg1"/>
              </a:solidFill>
            </a:endParaRPr>
          </a:p>
        </p:txBody>
      </p:sp>
      <p:sp>
        <p:nvSpPr>
          <p:cNvPr id="3" name="Rectangle 2"/>
          <p:cNvSpPr/>
          <p:nvPr/>
        </p:nvSpPr>
        <p:spPr>
          <a:xfrm>
            <a:off x="1136992" y="1249680"/>
            <a:ext cx="10693058" cy="4770537"/>
          </a:xfrm>
          <a:prstGeom prst="rect">
            <a:avLst/>
          </a:prstGeom>
        </p:spPr>
        <p:txBody>
          <a:bodyPr wrap="square">
            <a:spAutoFit/>
          </a:bodyPr>
          <a:lstStyle/>
          <a:p>
            <a:pPr algn="ctr"/>
            <a:r>
              <a:rPr lang="en-US" sz="4800" b="1" i="1" dirty="0">
                <a:solidFill>
                  <a:schemeClr val="bg1"/>
                </a:solidFill>
                <a:effectLst>
                  <a:outerShdw blurRad="38100" dist="38100" dir="2700000" algn="tl">
                    <a:srgbClr val="000000">
                      <a:alpha val="43137"/>
                    </a:srgbClr>
                  </a:outerShdw>
                </a:effectLst>
              </a:rPr>
              <a:t>Which of the following statements is true about </a:t>
            </a:r>
            <a:r>
              <a:rPr lang="en-US" sz="4800" b="1" i="1" dirty="0" smtClean="0">
                <a:solidFill>
                  <a:schemeClr val="bg1"/>
                </a:solidFill>
                <a:effectLst>
                  <a:outerShdw blurRad="38100" dist="38100" dir="2700000" algn="tl">
                    <a:srgbClr val="000000">
                      <a:alpha val="43137"/>
                    </a:srgbClr>
                  </a:outerShdw>
                </a:effectLst>
              </a:rPr>
              <a:t>manatees?</a:t>
            </a:r>
            <a:endParaRPr lang="en-US" sz="4800" b="1" i="1" dirty="0">
              <a:solidFill>
                <a:schemeClr val="bg1"/>
              </a:solidFill>
              <a:effectLst>
                <a:outerShdw blurRad="38100" dist="38100" dir="2700000" algn="tl">
                  <a:srgbClr val="000000">
                    <a:alpha val="43137"/>
                  </a:srgbClr>
                </a:outerShdw>
              </a:effectLst>
            </a:endParaRPr>
          </a:p>
          <a:p>
            <a:r>
              <a:rPr lang="en-US" sz="4400" b="1" dirty="0">
                <a:solidFill>
                  <a:schemeClr val="accent4">
                    <a:lumMod val="50000"/>
                  </a:schemeClr>
                </a:solidFill>
              </a:rPr>
              <a:t>A. They </a:t>
            </a:r>
            <a:r>
              <a:rPr lang="en-US" sz="4400" b="1" dirty="0" smtClean="0">
                <a:solidFill>
                  <a:schemeClr val="accent4">
                    <a:lumMod val="50000"/>
                  </a:schemeClr>
                </a:solidFill>
              </a:rPr>
              <a:t>are carnivores.</a:t>
            </a:r>
            <a:endParaRPr lang="en-US" sz="4400" b="1" dirty="0">
              <a:solidFill>
                <a:schemeClr val="accent4">
                  <a:lumMod val="50000"/>
                </a:schemeClr>
              </a:solidFill>
            </a:endParaRPr>
          </a:p>
          <a:p>
            <a:pPr>
              <a:lnSpc>
                <a:spcPct val="150000"/>
              </a:lnSpc>
            </a:pPr>
            <a:r>
              <a:rPr lang="en-US" sz="4400" b="1" dirty="0">
                <a:solidFill>
                  <a:schemeClr val="accent4">
                    <a:lumMod val="50000"/>
                  </a:schemeClr>
                </a:solidFill>
              </a:rPr>
              <a:t>B.  </a:t>
            </a:r>
            <a:r>
              <a:rPr lang="en-US" sz="4400" b="1" dirty="0" smtClean="0">
                <a:solidFill>
                  <a:schemeClr val="accent4">
                    <a:lumMod val="50000"/>
                  </a:schemeClr>
                </a:solidFill>
              </a:rPr>
              <a:t>Seagrass is their favorite food.</a:t>
            </a:r>
            <a:endParaRPr lang="en-US" sz="4400" b="1" dirty="0">
              <a:solidFill>
                <a:schemeClr val="accent4">
                  <a:lumMod val="50000"/>
                </a:schemeClr>
              </a:solidFill>
            </a:endParaRPr>
          </a:p>
          <a:p>
            <a:pPr>
              <a:lnSpc>
                <a:spcPct val="150000"/>
              </a:lnSpc>
            </a:pPr>
            <a:r>
              <a:rPr lang="en-US" sz="4400" b="1" dirty="0">
                <a:solidFill>
                  <a:schemeClr val="accent4">
                    <a:lumMod val="50000"/>
                  </a:schemeClr>
                </a:solidFill>
              </a:rPr>
              <a:t>C.  </a:t>
            </a:r>
            <a:r>
              <a:rPr lang="en-US" sz="4400" b="1" dirty="0" smtClean="0">
                <a:solidFill>
                  <a:schemeClr val="accent4">
                    <a:lumMod val="50000"/>
                  </a:schemeClr>
                </a:solidFill>
              </a:rPr>
              <a:t>They prefer cold water.</a:t>
            </a:r>
            <a:endParaRPr lang="en-US" sz="4400" b="1" dirty="0">
              <a:solidFill>
                <a:schemeClr val="accent4">
                  <a:lumMod val="50000"/>
                </a:schemeClr>
              </a:solidFill>
            </a:endParaRPr>
          </a:p>
          <a:p>
            <a:endParaRPr lang="en-US" sz="3200" b="1" dirty="0">
              <a:solidFill>
                <a:srgbClr val="800000"/>
              </a:solidFill>
            </a:endParaRPr>
          </a:p>
        </p:txBody>
      </p:sp>
      <p:pic>
        <p:nvPicPr>
          <p:cNvPr id="5" name="Picture 4">
            <a:extLst>
              <a:ext uri="{FF2B5EF4-FFF2-40B4-BE49-F238E27FC236}">
                <a16:creationId xmlns:a16="http://schemas.microsoft.com/office/drawing/2014/main" xmlns="" id="{69891F0B-85C9-5358-8FFD-106212BFD872}"/>
              </a:ext>
            </a:extLst>
          </p:cNvPr>
          <p:cNvPicPr>
            <a:picLocks noChangeAspect="1"/>
          </p:cNvPicPr>
          <p:nvPr/>
        </p:nvPicPr>
        <p:blipFill>
          <a:blip r:embed="rId4"/>
          <a:stretch>
            <a:fillRect/>
          </a:stretch>
        </p:blipFill>
        <p:spPr>
          <a:xfrm>
            <a:off x="990889" y="3443904"/>
            <a:ext cx="9958761" cy="1078841"/>
          </a:xfrm>
          <a:prstGeom prst="rect">
            <a:avLst/>
          </a:prstGeom>
        </p:spPr>
      </p:pic>
    </p:spTree>
    <p:extLst>
      <p:ext uri="{BB962C8B-B14F-4D97-AF65-F5344CB8AC3E}">
        <p14:creationId xmlns:p14="http://schemas.microsoft.com/office/powerpoint/2010/main" val="302434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colorTemperature colorTemp="1500"/>
                    </a14:imgEffect>
                    <a14:imgEffect>
                      <a14:saturation sat="2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2981EC-728F-8AD7-8DCE-6B002FCB3343}"/>
              </a:ext>
            </a:extLst>
          </p:cNvPr>
          <p:cNvSpPr>
            <a:spLocks noGrp="1"/>
          </p:cNvSpPr>
          <p:nvPr>
            <p:ph type="title"/>
          </p:nvPr>
        </p:nvSpPr>
        <p:spPr>
          <a:xfrm>
            <a:off x="622644" y="559019"/>
            <a:ext cx="11431475" cy="1073056"/>
          </a:xfrm>
        </p:spPr>
        <p:txBody>
          <a:bodyPr>
            <a:normAutofit fontScale="90000"/>
          </a:bodyPr>
          <a:lstStyle/>
          <a:p>
            <a:pPr algn="ctr"/>
            <a:r>
              <a:rPr lang="en-US" dirty="0" smtClean="0"/>
              <a:t>Taxonomy</a:t>
            </a:r>
            <a:r>
              <a:rPr lang="en-US" dirty="0"/>
              <a:t/>
            </a:r>
            <a:br>
              <a:rPr lang="en-US" dirty="0"/>
            </a:br>
            <a:r>
              <a:rPr lang="en-US" sz="3600" b="0" kern="0" dirty="0" smtClean="0">
                <a:solidFill>
                  <a:srgbClr val="FFFFFF"/>
                </a:solidFill>
                <a:effectLst>
                  <a:outerShdw blurRad="38100" dist="38100" dir="2700000" algn="tl">
                    <a:srgbClr val="010199"/>
                  </a:outerShdw>
                </a:effectLst>
                <a:latin typeface="Arial"/>
                <a:ea typeface="+mn-ea"/>
                <a:cs typeface="+mn-cs"/>
              </a:rPr>
              <a:t>What, exactly, is a manatee?</a:t>
            </a:r>
            <a:endParaRPr lang="en-US" sz="3600" dirty="0">
              <a:solidFill>
                <a:schemeClr val="bg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4936" y="1989082"/>
            <a:ext cx="7934447" cy="4463127"/>
          </a:xfrm>
          <a:prstGeom prst="rect">
            <a:avLst/>
          </a:prstGeom>
        </p:spPr>
      </p:pic>
    </p:spTree>
    <p:extLst>
      <p:ext uri="{BB962C8B-B14F-4D97-AF65-F5344CB8AC3E}">
        <p14:creationId xmlns:p14="http://schemas.microsoft.com/office/powerpoint/2010/main" val="41846720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colorTemperature colorTemp="1500"/>
                    </a14:imgEffect>
                    <a14:imgEffect>
                      <a14:saturation sat="1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2981EC-728F-8AD7-8DCE-6B002FCB3343}"/>
              </a:ext>
            </a:extLst>
          </p:cNvPr>
          <p:cNvSpPr>
            <a:spLocks noGrp="1"/>
          </p:cNvSpPr>
          <p:nvPr>
            <p:ph type="title"/>
          </p:nvPr>
        </p:nvSpPr>
        <p:spPr>
          <a:xfrm>
            <a:off x="537210" y="839848"/>
            <a:ext cx="11109960" cy="828932"/>
          </a:xfrm>
        </p:spPr>
        <p:txBody>
          <a:bodyPr>
            <a:noAutofit/>
          </a:bodyPr>
          <a:lstStyle/>
          <a:p>
            <a:pPr algn="ctr"/>
            <a:r>
              <a:rPr lang="en-US" sz="4400" dirty="0">
                <a:solidFill>
                  <a:schemeClr val="tx2">
                    <a:lumMod val="90000"/>
                    <a:lumOff val="10000"/>
                  </a:schemeClr>
                </a:solidFill>
              </a:rPr>
              <a:t>Test Your Knowledge #3</a:t>
            </a:r>
            <a:r>
              <a:rPr lang="en-US" sz="3200" dirty="0">
                <a:solidFill>
                  <a:srgbClr val="800000"/>
                </a:solidFill>
              </a:rPr>
              <a:t/>
            </a:r>
            <a:br>
              <a:rPr lang="en-US" sz="3200" dirty="0">
                <a:solidFill>
                  <a:srgbClr val="800000"/>
                </a:solidFill>
              </a:rPr>
            </a:br>
            <a:endParaRPr lang="en-US" sz="4000" dirty="0">
              <a:solidFill>
                <a:schemeClr val="bg1"/>
              </a:solidFill>
            </a:endParaRPr>
          </a:p>
        </p:txBody>
      </p:sp>
      <p:sp>
        <p:nvSpPr>
          <p:cNvPr id="3" name="Rectangle 2"/>
          <p:cNvSpPr/>
          <p:nvPr/>
        </p:nvSpPr>
        <p:spPr>
          <a:xfrm>
            <a:off x="537210" y="1547445"/>
            <a:ext cx="11687175" cy="3262432"/>
          </a:xfrm>
          <a:prstGeom prst="rect">
            <a:avLst/>
          </a:prstGeom>
        </p:spPr>
        <p:txBody>
          <a:bodyPr wrap="square">
            <a:spAutoFit/>
          </a:bodyPr>
          <a:lstStyle/>
          <a:p>
            <a:pPr algn="ctr"/>
            <a:r>
              <a:rPr lang="en-US" sz="4000" b="1" i="1" dirty="0" smtClean="0">
                <a:solidFill>
                  <a:schemeClr val="bg1"/>
                </a:solidFill>
                <a:effectLst>
                  <a:outerShdw blurRad="38100" dist="38100" dir="2700000" algn="tl">
                    <a:srgbClr val="000000">
                      <a:alpha val="43137"/>
                    </a:srgbClr>
                  </a:outerShdw>
                </a:effectLst>
              </a:rPr>
              <a:t>Springs are important for manatees because</a:t>
            </a:r>
            <a:r>
              <a:rPr lang="en-US" sz="4400" b="1" i="1" dirty="0" smtClean="0">
                <a:solidFill>
                  <a:schemeClr val="bg1"/>
                </a:solidFill>
                <a:effectLst>
                  <a:outerShdw blurRad="38100" dist="38100" dir="2700000" algn="tl">
                    <a:srgbClr val="000000">
                      <a:alpha val="43137"/>
                    </a:srgbClr>
                  </a:outerShdw>
                </a:effectLst>
              </a:rPr>
              <a:t>:</a:t>
            </a:r>
            <a:endParaRPr lang="en-US" sz="4400" b="1" i="1" dirty="0">
              <a:solidFill>
                <a:schemeClr val="bg1"/>
              </a:solidFill>
              <a:effectLst>
                <a:outerShdw blurRad="38100" dist="38100" dir="2700000" algn="tl">
                  <a:srgbClr val="000000">
                    <a:alpha val="43137"/>
                  </a:srgbClr>
                </a:outerShdw>
              </a:effectLst>
            </a:endParaRPr>
          </a:p>
          <a:p>
            <a:pPr>
              <a:lnSpc>
                <a:spcPct val="150000"/>
              </a:lnSpc>
            </a:pPr>
            <a:r>
              <a:rPr lang="en-US" sz="3600" b="1" dirty="0">
                <a:solidFill>
                  <a:schemeClr val="accent4">
                    <a:lumMod val="50000"/>
                  </a:schemeClr>
                </a:solidFill>
              </a:rPr>
              <a:t>A.  </a:t>
            </a:r>
            <a:r>
              <a:rPr lang="en-US" sz="3600" b="1" dirty="0" smtClean="0">
                <a:solidFill>
                  <a:schemeClr val="accent4">
                    <a:lumMod val="50000"/>
                  </a:schemeClr>
                </a:solidFill>
              </a:rPr>
              <a:t>They are warm-water refuges.</a:t>
            </a:r>
            <a:endParaRPr lang="en-US" sz="3600" b="1" dirty="0">
              <a:solidFill>
                <a:schemeClr val="accent4">
                  <a:lumMod val="50000"/>
                </a:schemeClr>
              </a:solidFill>
            </a:endParaRPr>
          </a:p>
          <a:p>
            <a:pPr marL="742950" indent="-742950">
              <a:lnSpc>
                <a:spcPct val="150000"/>
              </a:lnSpc>
              <a:buAutoNum type="alphaUcPeriod" startAt="2"/>
            </a:pPr>
            <a:r>
              <a:rPr lang="en-US" sz="3600" b="1" dirty="0" smtClean="0">
                <a:solidFill>
                  <a:schemeClr val="accent4">
                    <a:lumMod val="50000"/>
                  </a:schemeClr>
                </a:solidFill>
              </a:rPr>
              <a:t>Alligators don’t live there.</a:t>
            </a:r>
            <a:endParaRPr lang="en-US" sz="3600" b="1" dirty="0">
              <a:solidFill>
                <a:schemeClr val="accent4">
                  <a:lumMod val="50000"/>
                </a:schemeClr>
              </a:solidFill>
            </a:endParaRPr>
          </a:p>
          <a:p>
            <a:pPr>
              <a:lnSpc>
                <a:spcPct val="150000"/>
              </a:lnSpc>
            </a:pPr>
            <a:r>
              <a:rPr lang="en-US" sz="3600" b="1" dirty="0">
                <a:solidFill>
                  <a:schemeClr val="accent4">
                    <a:lumMod val="50000"/>
                  </a:schemeClr>
                </a:solidFill>
              </a:rPr>
              <a:t>C.  </a:t>
            </a:r>
            <a:r>
              <a:rPr lang="en-US" sz="3600" b="1" dirty="0" smtClean="0">
                <a:solidFill>
                  <a:schemeClr val="accent4">
                    <a:lumMod val="50000"/>
                  </a:schemeClr>
                </a:solidFill>
              </a:rPr>
              <a:t>They are cold-water refuges.</a:t>
            </a:r>
            <a:endParaRPr lang="en-US" sz="3600" b="1" dirty="0">
              <a:solidFill>
                <a:schemeClr val="accent4">
                  <a:lumMod val="50000"/>
                </a:schemeClr>
              </a:solidFill>
            </a:endParaRPr>
          </a:p>
        </p:txBody>
      </p:sp>
      <p:sp>
        <p:nvSpPr>
          <p:cNvPr id="5" name="Oval 4"/>
          <p:cNvSpPr/>
          <p:nvPr/>
        </p:nvSpPr>
        <p:spPr>
          <a:xfrm>
            <a:off x="72359" y="2195254"/>
            <a:ext cx="8313499" cy="1115070"/>
          </a:xfrm>
          <a:prstGeom prst="ellipse">
            <a:avLst/>
          </a:prstGeom>
          <a:solidFill>
            <a:schemeClr val="accent1">
              <a:alpha val="38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23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414730-9C2F-8731-BEAD-93EB013400B6}"/>
              </a:ext>
            </a:extLst>
          </p:cNvPr>
          <p:cNvSpPr>
            <a:spLocks noGrp="1"/>
          </p:cNvSpPr>
          <p:nvPr>
            <p:ph type="title"/>
          </p:nvPr>
        </p:nvSpPr>
        <p:spPr>
          <a:xfrm>
            <a:off x="960699" y="1670535"/>
            <a:ext cx="9948441" cy="2401166"/>
          </a:xfrm>
        </p:spPr>
        <p:txBody>
          <a:bodyPr>
            <a:normAutofit fontScale="90000"/>
          </a:bodyPr>
          <a:lstStyle/>
          <a:p>
            <a:pPr algn="ctr"/>
            <a:r>
              <a:rPr lang="en-US" sz="5300" dirty="0"/>
              <a:t>Quick Class </a:t>
            </a:r>
            <a:r>
              <a:rPr lang="en-US" sz="5300" dirty="0" smtClean="0"/>
              <a:t>Discussion</a:t>
            </a:r>
            <a:r>
              <a:rPr lang="en-US" sz="3600" dirty="0" smtClean="0"/>
              <a:t/>
            </a:r>
            <a:br>
              <a:rPr lang="en-US" sz="3600" dirty="0" smtClean="0"/>
            </a:br>
            <a:r>
              <a:rPr lang="en-US" sz="3600" dirty="0"/>
              <a:t/>
            </a:r>
            <a:br>
              <a:rPr lang="en-US" sz="3600" dirty="0"/>
            </a:br>
            <a:r>
              <a:rPr lang="en-US" sz="3600" i="1" dirty="0" smtClean="0">
                <a:solidFill>
                  <a:schemeClr val="accent3">
                    <a:lumMod val="50000"/>
                  </a:schemeClr>
                </a:solidFill>
                <a:latin typeface="Abadi" panose="020B0604020104020204" pitchFamily="34" charset="0"/>
              </a:rPr>
              <a:t>Can the health of our manatee populations tell us something about the health of their habitats? If so, what does it tell us and why?</a:t>
            </a:r>
            <a:endParaRPr lang="en-US" sz="3600" i="1" dirty="0">
              <a:solidFill>
                <a:schemeClr val="accent3">
                  <a:lumMod val="50000"/>
                </a:schemeClr>
              </a:solidFill>
              <a:latin typeface="Abadi" panose="020B0604020104020204" pitchFamily="34" charset="0"/>
            </a:endParaRPr>
          </a:p>
        </p:txBody>
      </p:sp>
    </p:spTree>
    <p:extLst>
      <p:ext uri="{BB962C8B-B14F-4D97-AF65-F5344CB8AC3E}">
        <p14:creationId xmlns:p14="http://schemas.microsoft.com/office/powerpoint/2010/main" val="28441199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662F114-FAB0-1036-F44A-1A4971F0817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2"/>
            <a:ext cx="12192001" cy="6858001"/>
          </a:xfrm>
          <a:prstGeom prst="rect">
            <a:avLst/>
          </a:prstGeom>
        </p:spPr>
      </p:pic>
      <p:pic>
        <p:nvPicPr>
          <p:cNvPr id="6" name="Picture 5" descr="A black and white image of a cartoon character&#10;&#10;Description automatically generated with low confidence">
            <a:extLst>
              <a:ext uri="{FF2B5EF4-FFF2-40B4-BE49-F238E27FC236}">
                <a16:creationId xmlns:a16="http://schemas.microsoft.com/office/drawing/2014/main" xmlns="" id="{74653064-4D11-1171-44C9-6F243B7EC9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5707" y="429695"/>
            <a:ext cx="3867633" cy="1033230"/>
          </a:xfrm>
          <a:prstGeom prst="rect">
            <a:avLst/>
          </a:prstGeom>
        </p:spPr>
      </p:pic>
      <p:sp>
        <p:nvSpPr>
          <p:cNvPr id="3" name="Title 2">
            <a:extLst>
              <a:ext uri="{FF2B5EF4-FFF2-40B4-BE49-F238E27FC236}">
                <a16:creationId xmlns:a16="http://schemas.microsoft.com/office/drawing/2014/main" xmlns="" id="{38DF642D-A502-9759-14CF-19753EE9CC2E}"/>
              </a:ext>
            </a:extLst>
          </p:cNvPr>
          <p:cNvSpPr>
            <a:spLocks noGrp="1"/>
          </p:cNvSpPr>
          <p:nvPr>
            <p:ph type="title"/>
          </p:nvPr>
        </p:nvSpPr>
        <p:spPr>
          <a:xfrm>
            <a:off x="457200" y="429695"/>
            <a:ext cx="11226150" cy="777933"/>
          </a:xfrm>
        </p:spPr>
        <p:txBody>
          <a:bodyPr>
            <a:normAutofit fontScale="90000"/>
          </a:bodyPr>
          <a:lstStyle/>
          <a:p>
            <a:r>
              <a:rPr lang="en-US" dirty="0"/>
              <a:t> </a:t>
            </a:r>
            <a:r>
              <a:rPr lang="en-US" i="1" dirty="0">
                <a:solidFill>
                  <a:schemeClr val="bg2"/>
                </a:solidFill>
              </a:rPr>
              <a:t>Students Need More                         </a:t>
            </a:r>
            <a:r>
              <a:rPr lang="en-US" sz="6000" dirty="0" smtClean="0">
                <a:solidFill>
                  <a:schemeClr val="bg2"/>
                </a:solidFill>
              </a:rPr>
              <a:t>?</a:t>
            </a:r>
            <a:endParaRPr lang="en-US" dirty="0">
              <a:solidFill>
                <a:schemeClr val="bg2"/>
              </a:solidFill>
            </a:endParaRPr>
          </a:p>
        </p:txBody>
      </p:sp>
      <p:sp>
        <p:nvSpPr>
          <p:cNvPr id="5" name="Text Placeholder 4">
            <a:extLst>
              <a:ext uri="{FF2B5EF4-FFF2-40B4-BE49-F238E27FC236}">
                <a16:creationId xmlns:a16="http://schemas.microsoft.com/office/drawing/2014/main" xmlns="" id="{18F562ED-8988-6B03-EDFF-C01F0A506631}"/>
              </a:ext>
            </a:extLst>
          </p:cNvPr>
          <p:cNvSpPr>
            <a:spLocks noGrp="1"/>
          </p:cNvSpPr>
          <p:nvPr>
            <p:ph type="body" idx="1"/>
          </p:nvPr>
        </p:nvSpPr>
        <p:spPr/>
        <p:txBody>
          <a:bodyPr>
            <a:normAutofit lnSpcReduction="10000"/>
          </a:bodyPr>
          <a:lstStyle/>
          <a:p>
            <a:pPr algn="ctr"/>
            <a:r>
              <a:rPr lang="en-US" sz="3600" b="1" i="0" dirty="0" smtClean="0">
                <a:solidFill>
                  <a:srgbClr val="0070C0"/>
                </a:solidFill>
              </a:rPr>
              <a:t>Instagram</a:t>
            </a:r>
            <a:endParaRPr lang="en-US" sz="3600" b="1" i="0" dirty="0">
              <a:solidFill>
                <a:srgbClr val="0070C0"/>
              </a:solidFill>
            </a:endParaRPr>
          </a:p>
        </p:txBody>
      </p:sp>
      <p:pic>
        <p:nvPicPr>
          <p:cNvPr id="7"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366043" y="2876550"/>
            <a:ext cx="3322638" cy="3322638"/>
          </a:xfrm>
        </p:spPr>
      </p:pic>
      <p:sp>
        <p:nvSpPr>
          <p:cNvPr id="12" name="Text Placeholder 11">
            <a:extLst>
              <a:ext uri="{FF2B5EF4-FFF2-40B4-BE49-F238E27FC236}">
                <a16:creationId xmlns:a16="http://schemas.microsoft.com/office/drawing/2014/main" xmlns="" id="{8D49976E-07EB-21B0-CB27-062136ED2661}"/>
              </a:ext>
            </a:extLst>
          </p:cNvPr>
          <p:cNvSpPr>
            <a:spLocks noGrp="1"/>
          </p:cNvSpPr>
          <p:nvPr>
            <p:ph type="body" sz="quarter" idx="3"/>
          </p:nvPr>
        </p:nvSpPr>
        <p:spPr/>
        <p:txBody>
          <a:bodyPr>
            <a:normAutofit lnSpcReduction="10000"/>
          </a:bodyPr>
          <a:lstStyle/>
          <a:p>
            <a:pPr algn="ctr"/>
            <a:r>
              <a:rPr lang="en-US" sz="3600" b="1" i="0" dirty="0">
                <a:solidFill>
                  <a:srgbClr val="0070C0"/>
                </a:solidFill>
              </a:rPr>
              <a:t>Website</a:t>
            </a:r>
          </a:p>
        </p:txBody>
      </p:sp>
      <p:pic>
        <p:nvPicPr>
          <p:cNvPr id="9" name="Content Placeholder 8"/>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7512050" y="2876550"/>
            <a:ext cx="3322638" cy="3322638"/>
          </a:xfrm>
        </p:spPr>
      </p:pic>
    </p:spTree>
    <p:extLst>
      <p:ext uri="{BB962C8B-B14F-4D97-AF65-F5344CB8AC3E}">
        <p14:creationId xmlns:p14="http://schemas.microsoft.com/office/powerpoint/2010/main" val="5043566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colorTemperature colorTemp="1500"/>
                    </a14:imgEffect>
                    <a14:imgEffect>
                      <a14:saturation sat="2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2981EC-728F-8AD7-8DCE-6B002FCB3343}"/>
              </a:ext>
            </a:extLst>
          </p:cNvPr>
          <p:cNvSpPr>
            <a:spLocks noGrp="1"/>
          </p:cNvSpPr>
          <p:nvPr>
            <p:ph type="title"/>
          </p:nvPr>
        </p:nvSpPr>
        <p:spPr>
          <a:xfrm>
            <a:off x="517869" y="978119"/>
            <a:ext cx="4250901" cy="3970058"/>
          </a:xfrm>
        </p:spPr>
        <p:txBody>
          <a:bodyPr>
            <a:noAutofit/>
          </a:bodyPr>
          <a:lstStyle/>
          <a:p>
            <a:r>
              <a:rPr lang="en-US" sz="3600" dirty="0" err="1" smtClean="0">
                <a:solidFill>
                  <a:schemeClr val="bg1"/>
                </a:solidFill>
              </a:rPr>
              <a:t>Sirenians</a:t>
            </a:r>
            <a:r>
              <a:rPr lang="en-US" sz="3600" dirty="0" smtClean="0"/>
              <a:t> </a:t>
            </a:r>
            <a:r>
              <a:rPr lang="en-US" sz="3600" dirty="0" smtClean="0">
                <a:solidFill>
                  <a:schemeClr val="accent4">
                    <a:lumMod val="50000"/>
                  </a:schemeClr>
                </a:solidFill>
              </a:rPr>
              <a:t>are herbivorous, aquatic mammals, distantly related to elephants. They’re often called </a:t>
            </a:r>
            <a:r>
              <a:rPr lang="en-US" sz="3600" dirty="0" smtClean="0">
                <a:solidFill>
                  <a:schemeClr val="bg1"/>
                </a:solidFill>
              </a:rPr>
              <a:t>“Sea Cows,” </a:t>
            </a:r>
            <a:r>
              <a:rPr lang="en-US" sz="3600" dirty="0" smtClean="0">
                <a:solidFill>
                  <a:schemeClr val="accent4">
                    <a:lumMod val="50000"/>
                  </a:schemeClr>
                </a:solidFill>
              </a:rPr>
              <a:t>for obvious reasons.</a:t>
            </a:r>
            <a:endParaRPr lang="en-US" sz="3600" dirty="0">
              <a:solidFill>
                <a:schemeClr val="accent4">
                  <a:lumMod val="50000"/>
                </a:schemeClr>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5539" y="1029503"/>
            <a:ext cx="6714804" cy="4484982"/>
          </a:xfrm>
          <a:prstGeom prst="rect">
            <a:avLst/>
          </a:prstGeom>
        </p:spPr>
      </p:pic>
    </p:spTree>
    <p:extLst>
      <p:ext uri="{BB962C8B-B14F-4D97-AF65-F5344CB8AC3E}">
        <p14:creationId xmlns:p14="http://schemas.microsoft.com/office/powerpoint/2010/main" val="12532415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colorTemperature colorTemp="1500"/>
                    </a14:imgEffect>
                    <a14:imgEffect>
                      <a14:saturation sat="2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2981EC-728F-8AD7-8DCE-6B002FCB3343}"/>
              </a:ext>
            </a:extLst>
          </p:cNvPr>
          <p:cNvSpPr>
            <a:spLocks noGrp="1"/>
          </p:cNvSpPr>
          <p:nvPr>
            <p:ph type="title"/>
          </p:nvPr>
        </p:nvSpPr>
        <p:spPr>
          <a:xfrm>
            <a:off x="517869" y="978119"/>
            <a:ext cx="11431475" cy="1073056"/>
          </a:xfrm>
        </p:spPr>
        <p:txBody>
          <a:bodyPr>
            <a:normAutofit fontScale="90000"/>
          </a:bodyPr>
          <a:lstStyle/>
          <a:p>
            <a:r>
              <a:rPr lang="en-US" dirty="0" smtClean="0"/>
              <a:t>Manatees belong to the order </a:t>
            </a:r>
            <a:r>
              <a:rPr lang="en-US" dirty="0" err="1" smtClean="0">
                <a:solidFill>
                  <a:schemeClr val="bg1"/>
                </a:solidFill>
              </a:rPr>
              <a:t>Sirenia</a:t>
            </a:r>
            <a:endParaRPr lang="en-US" dirty="0">
              <a:solidFill>
                <a:schemeClr val="bg1"/>
              </a:solidFill>
            </a:endParaRPr>
          </a:p>
        </p:txBody>
      </p:sp>
      <p:sp>
        <p:nvSpPr>
          <p:cNvPr id="5" name="TextBox 4"/>
          <p:cNvSpPr txBox="1"/>
          <p:nvPr/>
        </p:nvSpPr>
        <p:spPr>
          <a:xfrm>
            <a:off x="561372" y="1996633"/>
            <a:ext cx="11048036" cy="800219"/>
          </a:xfrm>
          <a:prstGeom prst="rect">
            <a:avLst/>
          </a:prstGeom>
          <a:noFill/>
        </p:spPr>
        <p:txBody>
          <a:bodyPr wrap="square" rtlCol="0">
            <a:spAutoFit/>
          </a:bodyPr>
          <a:lstStyle/>
          <a:p>
            <a:r>
              <a:rPr lang="en-US" sz="2800" dirty="0" smtClean="0">
                <a:solidFill>
                  <a:schemeClr val="accent4">
                    <a:lumMod val="50000"/>
                  </a:schemeClr>
                </a:solidFill>
              </a:rPr>
              <a:t>This </a:t>
            </a:r>
            <a:r>
              <a:rPr lang="en-US" sz="2800" dirty="0">
                <a:solidFill>
                  <a:schemeClr val="accent4">
                    <a:lumMod val="50000"/>
                  </a:schemeClr>
                </a:solidFill>
              </a:rPr>
              <a:t>order includes two families: </a:t>
            </a:r>
            <a:r>
              <a:rPr lang="en-US" sz="2800" b="1" i="1" dirty="0" err="1">
                <a:solidFill>
                  <a:schemeClr val="accent4">
                    <a:lumMod val="50000"/>
                  </a:schemeClr>
                </a:solidFill>
              </a:rPr>
              <a:t>Dugongidae</a:t>
            </a:r>
            <a:r>
              <a:rPr lang="en-US" sz="2800" dirty="0">
                <a:solidFill>
                  <a:schemeClr val="accent4">
                    <a:lumMod val="50000"/>
                  </a:schemeClr>
                </a:solidFill>
              </a:rPr>
              <a:t>, and </a:t>
            </a:r>
            <a:r>
              <a:rPr lang="en-US" sz="2800" b="1" i="1" dirty="0" err="1">
                <a:solidFill>
                  <a:schemeClr val="accent4">
                    <a:lumMod val="50000"/>
                  </a:schemeClr>
                </a:solidFill>
              </a:rPr>
              <a:t>Trichechidae</a:t>
            </a:r>
            <a:r>
              <a:rPr lang="en-US" sz="2800" dirty="0">
                <a:solidFill>
                  <a:schemeClr val="accent4">
                    <a:lumMod val="50000"/>
                  </a:schemeClr>
                </a:solidFill>
              </a:rPr>
              <a:t>.</a:t>
            </a:r>
          </a:p>
          <a:p>
            <a:endParaRPr lang="en-US" dirty="0"/>
          </a:p>
        </p:txBody>
      </p:sp>
      <p:sp>
        <p:nvSpPr>
          <p:cNvPr id="6" name="TextBox 5"/>
          <p:cNvSpPr txBox="1"/>
          <p:nvPr/>
        </p:nvSpPr>
        <p:spPr>
          <a:xfrm>
            <a:off x="561372" y="2685327"/>
            <a:ext cx="5526912" cy="3539430"/>
          </a:xfrm>
          <a:prstGeom prst="rect">
            <a:avLst/>
          </a:prstGeom>
          <a:noFill/>
        </p:spPr>
        <p:txBody>
          <a:bodyPr wrap="square" rtlCol="0">
            <a:spAutoFit/>
          </a:bodyPr>
          <a:lstStyle/>
          <a:p>
            <a:r>
              <a:rPr lang="en-US" sz="3200" b="1" dirty="0" smtClean="0">
                <a:solidFill>
                  <a:schemeClr val="accent4">
                    <a:lumMod val="50000"/>
                  </a:schemeClr>
                </a:solidFill>
              </a:rPr>
              <a:t>The family </a:t>
            </a:r>
            <a:r>
              <a:rPr lang="en-US" sz="3200" b="1" i="1" dirty="0" err="1" smtClean="0">
                <a:solidFill>
                  <a:schemeClr val="accent4">
                    <a:lumMod val="50000"/>
                  </a:schemeClr>
                </a:solidFill>
              </a:rPr>
              <a:t>Dugongidae</a:t>
            </a:r>
            <a:r>
              <a:rPr lang="en-US" sz="3200" b="1" dirty="0" smtClean="0">
                <a:solidFill>
                  <a:schemeClr val="accent4">
                    <a:lumMod val="50000"/>
                  </a:schemeClr>
                </a:solidFill>
              </a:rPr>
              <a:t> is comprised of two species. The </a:t>
            </a:r>
            <a:r>
              <a:rPr lang="en-US" sz="3200" b="1" dirty="0" smtClean="0">
                <a:solidFill>
                  <a:schemeClr val="bg1"/>
                </a:solidFill>
              </a:rPr>
              <a:t>dugong </a:t>
            </a:r>
            <a:r>
              <a:rPr lang="en-US" sz="3200" b="1" dirty="0" smtClean="0">
                <a:solidFill>
                  <a:schemeClr val="accent4">
                    <a:lumMod val="50000"/>
                  </a:schemeClr>
                </a:solidFill>
              </a:rPr>
              <a:t>is the only living species in this family. This vulnerable species can be found in the Indo-West Pacific area.</a:t>
            </a:r>
            <a:endParaRPr lang="en-US" sz="3200" b="1" dirty="0">
              <a:solidFill>
                <a:schemeClr val="accent4">
                  <a:lumMod val="50000"/>
                </a:schemeClr>
              </a:solidFill>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8203"/>
          <a:stretch/>
        </p:blipFill>
        <p:spPr>
          <a:xfrm>
            <a:off x="6273478" y="2685327"/>
            <a:ext cx="5374604" cy="3539430"/>
          </a:xfrm>
          <a:prstGeom prst="rect">
            <a:avLst/>
          </a:prstGeom>
        </p:spPr>
      </p:pic>
    </p:spTree>
    <p:extLst>
      <p:ext uri="{BB962C8B-B14F-4D97-AF65-F5344CB8AC3E}">
        <p14:creationId xmlns:p14="http://schemas.microsoft.com/office/powerpoint/2010/main" val="38190095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2981EC-728F-8AD7-8DCE-6B002FCB3343}"/>
              </a:ext>
            </a:extLst>
          </p:cNvPr>
          <p:cNvSpPr>
            <a:spLocks noGrp="1"/>
          </p:cNvSpPr>
          <p:nvPr>
            <p:ph type="title"/>
          </p:nvPr>
        </p:nvSpPr>
        <p:spPr>
          <a:xfrm>
            <a:off x="517869" y="978119"/>
            <a:ext cx="11431475" cy="1125002"/>
          </a:xfrm>
        </p:spPr>
        <p:txBody>
          <a:bodyPr>
            <a:normAutofit/>
          </a:bodyPr>
          <a:lstStyle/>
          <a:p>
            <a:r>
              <a:rPr lang="en-US" dirty="0" smtClean="0"/>
              <a:t>The Steller’s Sea Cow</a:t>
            </a:r>
            <a:endParaRPr lang="en-US" sz="3600" dirty="0">
              <a:solidFill>
                <a:schemeClr val="bg1"/>
              </a:solidFill>
            </a:endParaRPr>
          </a:p>
        </p:txBody>
      </p:sp>
      <p:sp>
        <p:nvSpPr>
          <p:cNvPr id="3" name="TextBox 2"/>
          <p:cNvSpPr txBox="1"/>
          <p:nvPr/>
        </p:nvSpPr>
        <p:spPr>
          <a:xfrm>
            <a:off x="517869" y="2535489"/>
            <a:ext cx="4126156" cy="2677656"/>
          </a:xfrm>
          <a:prstGeom prst="rect">
            <a:avLst/>
          </a:prstGeom>
          <a:noFill/>
        </p:spPr>
        <p:txBody>
          <a:bodyPr wrap="square" rtlCol="0">
            <a:spAutoFit/>
          </a:bodyPr>
          <a:lstStyle/>
          <a:p>
            <a:r>
              <a:rPr lang="en-US" sz="2800" b="1" dirty="0" smtClean="0">
                <a:solidFill>
                  <a:schemeClr val="bg1"/>
                </a:solidFill>
                <a:effectLst>
                  <a:outerShdw blurRad="38100" dist="38100" dir="2700000" algn="tl">
                    <a:srgbClr val="000000">
                      <a:alpha val="43137"/>
                    </a:srgbClr>
                  </a:outerShdw>
                </a:effectLst>
                <a:ea typeface="+mj-ea"/>
                <a:cs typeface="+mj-cs"/>
              </a:rPr>
              <a:t>This gentle giant, growing to 30 feet in length, was hunted to extinction 27 years after its “discovery” by European explorers.</a:t>
            </a:r>
            <a:endParaRPr lang="en-US" sz="2800" dirty="0">
              <a:solidFill>
                <a:schemeClr val="bg1"/>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1206" y="1958038"/>
            <a:ext cx="6813438" cy="3832559"/>
          </a:xfrm>
          <a:prstGeom prst="rect">
            <a:avLst/>
          </a:prstGeom>
        </p:spPr>
      </p:pic>
    </p:spTree>
    <p:extLst>
      <p:ext uri="{BB962C8B-B14F-4D97-AF65-F5344CB8AC3E}">
        <p14:creationId xmlns:p14="http://schemas.microsoft.com/office/powerpoint/2010/main" val="21885991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colorTemperature colorTemp="1500"/>
                    </a14:imgEffect>
                    <a14:imgEffect>
                      <a14:saturation sat="2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2981EC-728F-8AD7-8DCE-6B002FCB3343}"/>
              </a:ext>
            </a:extLst>
          </p:cNvPr>
          <p:cNvSpPr>
            <a:spLocks noGrp="1"/>
          </p:cNvSpPr>
          <p:nvPr>
            <p:ph type="title"/>
          </p:nvPr>
        </p:nvSpPr>
        <p:spPr>
          <a:xfrm>
            <a:off x="580013" y="768875"/>
            <a:ext cx="11431475" cy="1073056"/>
          </a:xfrm>
        </p:spPr>
        <p:txBody>
          <a:bodyPr>
            <a:noAutofit/>
          </a:bodyPr>
          <a:lstStyle/>
          <a:p>
            <a:r>
              <a:rPr lang="en-US" sz="4000" dirty="0" smtClean="0"/>
              <a:t>The family </a:t>
            </a:r>
            <a:r>
              <a:rPr lang="en-US" sz="4000" i="1" dirty="0" err="1" smtClean="0"/>
              <a:t>Trichechidae</a:t>
            </a:r>
            <a:r>
              <a:rPr lang="en-US" sz="4000" dirty="0" smtClean="0"/>
              <a:t> includes 3 species:</a:t>
            </a:r>
            <a:endParaRPr lang="en-US" sz="4000" dirty="0">
              <a:solidFill>
                <a:schemeClr val="bg1"/>
              </a:solidFill>
            </a:endParaRPr>
          </a:p>
        </p:txBody>
      </p:sp>
      <p:pic>
        <p:nvPicPr>
          <p:cNvPr id="4" name="Picture 3"/>
          <p:cNvPicPr/>
          <p:nvPr/>
        </p:nvPicPr>
        <p:blipFill rotWithShape="1">
          <a:blip r:embed="rId4" cstate="print">
            <a:extLst>
              <a:ext uri="{28A0092B-C50C-407E-A947-70E740481C1C}">
                <a14:useLocalDpi xmlns:a14="http://schemas.microsoft.com/office/drawing/2010/main" val="0"/>
              </a:ext>
            </a:extLst>
          </a:blip>
          <a:srcRect r="16639"/>
          <a:stretch/>
        </p:blipFill>
        <p:spPr>
          <a:xfrm>
            <a:off x="580013" y="2367028"/>
            <a:ext cx="3798424" cy="2679534"/>
          </a:xfrm>
          <a:prstGeom prst="rect">
            <a:avLst/>
          </a:prstGeom>
        </p:spPr>
      </p:pic>
      <p:pic>
        <p:nvPicPr>
          <p:cNvPr id="5" name="Picture 4"/>
          <p:cNvPicPr/>
          <p:nvPr/>
        </p:nvPicPr>
        <p:blipFill>
          <a:blip r:embed="rId5" cstate="print">
            <a:extLst>
              <a:ext uri="{28A0092B-C50C-407E-A947-70E740481C1C}">
                <a14:useLocalDpi xmlns:a14="http://schemas.microsoft.com/office/drawing/2010/main" val="0"/>
              </a:ext>
            </a:extLst>
          </a:blip>
          <a:stretch>
            <a:fillRect/>
          </a:stretch>
        </p:blipFill>
        <p:spPr>
          <a:xfrm>
            <a:off x="4607929" y="2367028"/>
            <a:ext cx="3401751" cy="1858991"/>
          </a:xfrm>
          <a:prstGeom prst="rect">
            <a:avLst/>
          </a:prstGeom>
        </p:spPr>
      </p:pic>
      <p:pic>
        <p:nvPicPr>
          <p:cNvPr id="6" name="Picture 5"/>
          <p:cNvPicPr/>
          <p:nvPr/>
        </p:nvPicPr>
        <p:blipFill rotWithShape="1">
          <a:blip r:embed="rId6" cstate="print">
            <a:extLst>
              <a:ext uri="{28A0092B-C50C-407E-A947-70E740481C1C}">
                <a14:useLocalDpi xmlns:a14="http://schemas.microsoft.com/office/drawing/2010/main" val="0"/>
              </a:ext>
            </a:extLst>
          </a:blip>
          <a:srcRect l="14354" t="4091" r="-3688" b="-205"/>
          <a:stretch/>
        </p:blipFill>
        <p:spPr>
          <a:xfrm>
            <a:off x="8239172" y="2367028"/>
            <a:ext cx="3784499" cy="2719405"/>
          </a:xfrm>
          <a:prstGeom prst="rect">
            <a:avLst/>
          </a:prstGeom>
        </p:spPr>
      </p:pic>
      <p:sp>
        <p:nvSpPr>
          <p:cNvPr id="7" name="TextBox 6"/>
          <p:cNvSpPr txBox="1"/>
          <p:nvPr/>
        </p:nvSpPr>
        <p:spPr>
          <a:xfrm>
            <a:off x="504778" y="5202327"/>
            <a:ext cx="3798424" cy="369332"/>
          </a:xfrm>
          <a:prstGeom prst="rect">
            <a:avLst/>
          </a:prstGeom>
          <a:noFill/>
        </p:spPr>
        <p:txBody>
          <a:bodyPr wrap="square" rtlCol="0">
            <a:spAutoFit/>
          </a:bodyPr>
          <a:lstStyle/>
          <a:p>
            <a:pPr algn="ctr"/>
            <a:r>
              <a:rPr lang="en-US" b="1" dirty="0" smtClean="0">
                <a:solidFill>
                  <a:schemeClr val="bg1"/>
                </a:solidFill>
              </a:rPr>
              <a:t>Amazonian manatee</a:t>
            </a:r>
            <a:endParaRPr lang="en-US" b="1" dirty="0">
              <a:solidFill>
                <a:schemeClr val="bg1"/>
              </a:solidFill>
            </a:endParaRPr>
          </a:p>
        </p:txBody>
      </p:sp>
      <p:sp>
        <p:nvSpPr>
          <p:cNvPr id="8" name="TextBox 7"/>
          <p:cNvSpPr txBox="1"/>
          <p:nvPr/>
        </p:nvSpPr>
        <p:spPr>
          <a:xfrm>
            <a:off x="4942992" y="4334719"/>
            <a:ext cx="2731625" cy="369332"/>
          </a:xfrm>
          <a:prstGeom prst="rect">
            <a:avLst/>
          </a:prstGeom>
          <a:noFill/>
        </p:spPr>
        <p:txBody>
          <a:bodyPr wrap="square" rtlCol="0">
            <a:spAutoFit/>
          </a:bodyPr>
          <a:lstStyle/>
          <a:p>
            <a:pPr algn="ctr"/>
            <a:r>
              <a:rPr lang="en-US" b="1" dirty="0" smtClean="0">
                <a:solidFill>
                  <a:schemeClr val="bg1"/>
                </a:solidFill>
              </a:rPr>
              <a:t>African manatee</a:t>
            </a:r>
            <a:endParaRPr lang="en-US" b="1" dirty="0">
              <a:solidFill>
                <a:schemeClr val="bg1"/>
              </a:solidFill>
            </a:endParaRPr>
          </a:p>
        </p:txBody>
      </p:sp>
      <p:sp>
        <p:nvSpPr>
          <p:cNvPr id="9" name="TextBox 8"/>
          <p:cNvSpPr txBox="1"/>
          <p:nvPr/>
        </p:nvSpPr>
        <p:spPr>
          <a:xfrm>
            <a:off x="8652077" y="5202327"/>
            <a:ext cx="2864734" cy="369332"/>
          </a:xfrm>
          <a:prstGeom prst="rect">
            <a:avLst/>
          </a:prstGeom>
          <a:noFill/>
        </p:spPr>
        <p:txBody>
          <a:bodyPr wrap="square" rtlCol="0">
            <a:spAutoFit/>
          </a:bodyPr>
          <a:lstStyle/>
          <a:p>
            <a:pPr algn="ctr"/>
            <a:r>
              <a:rPr lang="en-US" b="1" dirty="0" smtClean="0">
                <a:solidFill>
                  <a:schemeClr val="bg1"/>
                </a:solidFill>
              </a:rPr>
              <a:t>West Indian manatee</a:t>
            </a:r>
            <a:endParaRPr lang="en-US" b="1" dirty="0">
              <a:solidFill>
                <a:schemeClr val="bg1"/>
              </a:solidFill>
            </a:endParaRPr>
          </a:p>
        </p:txBody>
      </p:sp>
    </p:spTree>
    <p:extLst>
      <p:ext uri="{BB962C8B-B14F-4D97-AF65-F5344CB8AC3E}">
        <p14:creationId xmlns:p14="http://schemas.microsoft.com/office/powerpoint/2010/main" val="30522832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2981EC-728F-8AD7-8DCE-6B002FCB3343}"/>
              </a:ext>
            </a:extLst>
          </p:cNvPr>
          <p:cNvSpPr>
            <a:spLocks noGrp="1"/>
          </p:cNvSpPr>
          <p:nvPr>
            <p:ph type="title"/>
          </p:nvPr>
        </p:nvSpPr>
        <p:spPr/>
        <p:txBody>
          <a:bodyPr>
            <a:noAutofit/>
          </a:bodyPr>
          <a:lstStyle/>
          <a:p>
            <a:r>
              <a:rPr lang="en-US" sz="3600" dirty="0" smtClean="0"/>
              <a:t>The West Indian Manatee is comprised of two sub-species:</a:t>
            </a:r>
            <a:endParaRPr lang="en-US" sz="3600" dirty="0">
              <a:solidFill>
                <a:schemeClr val="bg1"/>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58285" t="59634"/>
          <a:stretch/>
        </p:blipFill>
        <p:spPr>
          <a:xfrm>
            <a:off x="2424896" y="2181224"/>
            <a:ext cx="7494607" cy="4079393"/>
          </a:xfrm>
          <a:prstGeom prst="rect">
            <a:avLst/>
          </a:prstGeom>
        </p:spPr>
      </p:pic>
    </p:spTree>
    <p:extLst>
      <p:ext uri="{BB962C8B-B14F-4D97-AF65-F5344CB8AC3E}">
        <p14:creationId xmlns:p14="http://schemas.microsoft.com/office/powerpoint/2010/main" val="27777484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colorTemperature colorTemp="1500"/>
                    </a14:imgEffect>
                    <a14:imgEffect>
                      <a14:saturation sat="2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2981EC-728F-8AD7-8DCE-6B002FCB3343}"/>
              </a:ext>
            </a:extLst>
          </p:cNvPr>
          <p:cNvSpPr>
            <a:spLocks noGrp="1"/>
          </p:cNvSpPr>
          <p:nvPr>
            <p:ph type="title"/>
          </p:nvPr>
        </p:nvSpPr>
        <p:spPr>
          <a:xfrm>
            <a:off x="517869" y="978119"/>
            <a:ext cx="11431475" cy="1073056"/>
          </a:xfrm>
        </p:spPr>
        <p:txBody>
          <a:bodyPr>
            <a:normAutofit/>
          </a:bodyPr>
          <a:lstStyle/>
          <a:p>
            <a:r>
              <a:rPr lang="en-US" sz="4800" dirty="0" smtClean="0"/>
              <a:t>Description:</a:t>
            </a:r>
            <a:endParaRPr lang="en-US" sz="4800" dirty="0">
              <a:solidFill>
                <a:schemeClr val="bg1"/>
              </a:solidFill>
            </a:endParaRPr>
          </a:p>
        </p:txBody>
      </p:sp>
      <p:sp>
        <p:nvSpPr>
          <p:cNvPr id="4" name="TextBox 3">
            <a:extLst>
              <a:ext uri="{FF2B5EF4-FFF2-40B4-BE49-F238E27FC236}">
                <a16:creationId xmlns:a16="http://schemas.microsoft.com/office/drawing/2014/main" xmlns="" id="{6B12CD68-C10B-7A1E-0264-122FBF343298}"/>
              </a:ext>
            </a:extLst>
          </p:cNvPr>
          <p:cNvSpPr txBox="1"/>
          <p:nvPr/>
        </p:nvSpPr>
        <p:spPr>
          <a:xfrm>
            <a:off x="517870" y="2041189"/>
            <a:ext cx="4656014" cy="4031873"/>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Florida manatees can grow to more than 9 feet long and weigh over 1,000 pounds, with the females typically growing slightly larger than the males.</a:t>
            </a:r>
          </a:p>
          <a:p>
            <a:endParaRPr lang="en-US" sz="32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182" y="2051175"/>
            <a:ext cx="6471458" cy="3640195"/>
          </a:xfrm>
          <a:prstGeom prst="rect">
            <a:avLst/>
          </a:prstGeom>
        </p:spPr>
      </p:pic>
    </p:spTree>
    <p:extLst>
      <p:ext uri="{BB962C8B-B14F-4D97-AF65-F5344CB8AC3E}">
        <p14:creationId xmlns:p14="http://schemas.microsoft.com/office/powerpoint/2010/main" val="27090046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2981EC-728F-8AD7-8DCE-6B002FCB3343}"/>
              </a:ext>
            </a:extLst>
          </p:cNvPr>
          <p:cNvSpPr>
            <a:spLocks noGrp="1"/>
          </p:cNvSpPr>
          <p:nvPr>
            <p:ph type="title"/>
          </p:nvPr>
        </p:nvSpPr>
        <p:spPr>
          <a:xfrm>
            <a:off x="471816" y="781235"/>
            <a:ext cx="11085485" cy="1243096"/>
          </a:xfrm>
        </p:spPr>
        <p:txBody>
          <a:bodyPr>
            <a:noAutofit/>
          </a:bodyPr>
          <a:lstStyle/>
          <a:p>
            <a:r>
              <a:rPr lang="en-US" sz="2800" dirty="0" smtClean="0">
                <a:solidFill>
                  <a:schemeClr val="accent4">
                    <a:lumMod val="50000"/>
                  </a:schemeClr>
                </a:solidFill>
              </a:rPr>
              <a:t>Manatee’s rib </a:t>
            </a:r>
            <a:r>
              <a:rPr lang="en-US" sz="2800" dirty="0">
                <a:solidFill>
                  <a:schemeClr val="accent4">
                    <a:lumMod val="50000"/>
                  </a:schemeClr>
                </a:solidFill>
              </a:rPr>
              <a:t>bones are incredibly </a:t>
            </a:r>
            <a:r>
              <a:rPr lang="en-US" sz="2800" dirty="0" smtClean="0">
                <a:solidFill>
                  <a:schemeClr val="accent4">
                    <a:lumMod val="50000"/>
                  </a:schemeClr>
                </a:solidFill>
              </a:rPr>
              <a:t>dense. </a:t>
            </a:r>
            <a:r>
              <a:rPr lang="en-US" sz="2800" dirty="0">
                <a:solidFill>
                  <a:schemeClr val="accent4">
                    <a:lumMod val="50000"/>
                  </a:schemeClr>
                </a:solidFill>
              </a:rPr>
              <a:t>They act as ballast, </a:t>
            </a:r>
            <a:r>
              <a:rPr lang="en-US" sz="2800" dirty="0" smtClean="0">
                <a:solidFill>
                  <a:schemeClr val="accent4">
                    <a:lumMod val="50000"/>
                  </a:schemeClr>
                </a:solidFill>
              </a:rPr>
              <a:t>allowing </a:t>
            </a:r>
            <a:r>
              <a:rPr lang="en-US" sz="2800" dirty="0">
                <a:solidFill>
                  <a:schemeClr val="accent4">
                    <a:lumMod val="50000"/>
                  </a:schemeClr>
                </a:solidFill>
              </a:rPr>
              <a:t>the animals to sink to the bottom. Also, they have elongated lungs and specially designed diaphragms. These features allow manatees to regulate their buoyancy through their breathing.</a:t>
            </a:r>
            <a:r>
              <a:rPr lang="en-US" sz="3600" b="0" kern="0" dirty="0">
                <a:solidFill>
                  <a:srgbClr val="FFFFFF"/>
                </a:solidFill>
                <a:effectLst>
                  <a:outerShdw blurRad="38100" dist="38100" dir="2700000" algn="tl">
                    <a:srgbClr val="010199"/>
                  </a:outerShdw>
                </a:effectLst>
                <a:latin typeface="Arial"/>
                <a:ea typeface="+mn-ea"/>
                <a:cs typeface="+mn-cs"/>
              </a:rPr>
              <a:t/>
            </a:r>
            <a:br>
              <a:rPr lang="en-US" sz="3600" b="0" kern="0" dirty="0">
                <a:solidFill>
                  <a:srgbClr val="FFFFFF"/>
                </a:solidFill>
                <a:effectLst>
                  <a:outerShdw blurRad="38100" dist="38100" dir="2700000" algn="tl">
                    <a:srgbClr val="010199"/>
                  </a:outerShdw>
                </a:effectLst>
                <a:latin typeface="Arial"/>
                <a:ea typeface="+mn-ea"/>
                <a:cs typeface="+mn-cs"/>
              </a:rPr>
            </a:br>
            <a:r>
              <a:rPr lang="en-US" sz="3200" dirty="0">
                <a:solidFill>
                  <a:srgbClr val="800000"/>
                </a:solidFill>
              </a:rPr>
              <a:t/>
            </a:r>
            <a:br>
              <a:rPr lang="en-US" sz="3200" dirty="0">
                <a:solidFill>
                  <a:srgbClr val="800000"/>
                </a:solidFill>
              </a:rPr>
            </a:br>
            <a:endParaRPr lang="en-US" sz="4000"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4278" y="2528533"/>
            <a:ext cx="10058400" cy="3825303"/>
          </a:xfrm>
          <a:prstGeom prst="rect">
            <a:avLst/>
          </a:prstGeom>
        </p:spPr>
      </p:pic>
    </p:spTree>
    <p:extLst>
      <p:ext uri="{BB962C8B-B14F-4D97-AF65-F5344CB8AC3E}">
        <p14:creationId xmlns:p14="http://schemas.microsoft.com/office/powerpoint/2010/main" val="4238097950"/>
      </p:ext>
    </p:extLst>
  </p:cSld>
  <p:clrMapOvr>
    <a:masterClrMapping/>
  </p:clrMapOvr>
  <p:timing>
    <p:tnLst>
      <p:par>
        <p:cTn id="1" dur="indefinite" restart="never" nodeType="tmRoot"/>
      </p:par>
    </p:tnLst>
  </p:timing>
</p:sld>
</file>

<file path=ppt/theme/theme1.xml><?xml version="1.0" encoding="utf-8"?>
<a:theme xmlns:a="http://schemas.openxmlformats.org/drawingml/2006/main" name="GestaltVTI">
  <a:themeElements>
    <a:clrScheme name="AnalogousFromDarkSeedLeftStep">
      <a:dk1>
        <a:srgbClr val="000000"/>
      </a:dk1>
      <a:lt1>
        <a:srgbClr val="FFFFFF"/>
      </a:lt1>
      <a:dk2>
        <a:srgbClr val="242B41"/>
      </a:dk2>
      <a:lt2>
        <a:srgbClr val="E2E8E2"/>
      </a:lt2>
      <a:accent1>
        <a:srgbClr val="C34DC2"/>
      </a:accent1>
      <a:accent2>
        <a:srgbClr val="813BB1"/>
      </a:accent2>
      <a:accent3>
        <a:srgbClr val="614DC3"/>
      </a:accent3>
      <a:accent4>
        <a:srgbClr val="3B57B1"/>
      </a:accent4>
      <a:accent5>
        <a:srgbClr val="4D9BC3"/>
      </a:accent5>
      <a:accent6>
        <a:srgbClr val="3BB1A9"/>
      </a:accent6>
      <a:hlink>
        <a:srgbClr val="3F7EBF"/>
      </a:hlink>
      <a:folHlink>
        <a:srgbClr val="7F7F7F"/>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docProps/app.xml><?xml version="1.0" encoding="utf-8"?>
<Properties xmlns="http://schemas.openxmlformats.org/officeDocument/2006/extended-properties" xmlns:vt="http://schemas.openxmlformats.org/officeDocument/2006/docPropsVTypes">
  <TotalTime>5117</TotalTime>
  <Words>561</Words>
  <Application>Microsoft Office PowerPoint</Application>
  <PresentationFormat>Widescreen</PresentationFormat>
  <Paragraphs>49</Paragraphs>
  <Slides>22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Abadi</vt:lpstr>
      <vt:lpstr>Arial</vt:lpstr>
      <vt:lpstr>Bierstadt</vt:lpstr>
      <vt:lpstr>Calibri</vt:lpstr>
      <vt:lpstr>GestaltVTI</vt:lpstr>
      <vt:lpstr>The Florida Manatee </vt:lpstr>
      <vt:lpstr>Taxonomy What, exactly, is a manatee?</vt:lpstr>
      <vt:lpstr>Sirenians are herbivorous, aquatic mammals, distantly related to elephants. They’re often called “Sea Cows,” for obvious reasons.</vt:lpstr>
      <vt:lpstr>Manatees belong to the order Sirenia</vt:lpstr>
      <vt:lpstr>The Steller’s Sea Cow</vt:lpstr>
      <vt:lpstr>The family Trichechidae includes 3 species:</vt:lpstr>
      <vt:lpstr>The West Indian Manatee is comprised of two sub-species:</vt:lpstr>
      <vt:lpstr>Description:</vt:lpstr>
      <vt:lpstr>Manatee’s rib bones are incredibly dense. They act as ballast, allowing the animals to sink to the bottom. Also, they have elongated lungs and specially designed diaphragms. These features allow manatees to regulate their buoyancy through their breathing.  </vt:lpstr>
      <vt:lpstr>Diet: </vt:lpstr>
      <vt:lpstr>PowerPoint Presentation</vt:lpstr>
      <vt:lpstr>Habitats:</vt:lpstr>
      <vt:lpstr>Manatees also don’t like being cold, and can’t survive sustained water temperatures below 68 degrees Fahrenheit. </vt:lpstr>
      <vt:lpstr>Threats: </vt:lpstr>
      <vt:lpstr>PowerPoint Presentation</vt:lpstr>
      <vt:lpstr>But habitat loss is potentially their biggest threat. </vt:lpstr>
      <vt:lpstr>Video</vt:lpstr>
      <vt:lpstr>Test Your Knowledge #1 </vt:lpstr>
      <vt:lpstr>Test Your Knowledge #2 </vt:lpstr>
      <vt:lpstr>Test Your Knowledge #3 </vt:lpstr>
      <vt:lpstr>Quick Class Discussion  Can the health of our manatee populations tell us something about the health of their habitats? If so, what does it tell us and why?</vt:lpstr>
      <vt:lpstr> Students Need More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Energy Transfers in Nature  Food Chains * Food Webs * Trophic Levels</dc:title>
  <dc:creator>Ortiz, Terri L.</dc:creator>
  <cp:lastModifiedBy>Admin</cp:lastModifiedBy>
  <cp:revision>62</cp:revision>
  <dcterms:created xsi:type="dcterms:W3CDTF">2022-07-20T18:36:31Z</dcterms:created>
  <dcterms:modified xsi:type="dcterms:W3CDTF">2022-10-13T14:43:30Z</dcterms:modified>
</cp:coreProperties>
</file>