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18" r:id="rId3"/>
    <p:sldId id="257" r:id="rId4"/>
    <p:sldId id="371" r:id="rId5"/>
    <p:sldId id="319" r:id="rId6"/>
    <p:sldId id="320" r:id="rId7"/>
    <p:sldId id="322" r:id="rId8"/>
    <p:sldId id="333" r:id="rId9"/>
    <p:sldId id="321" r:id="rId10"/>
    <p:sldId id="323" r:id="rId11"/>
    <p:sldId id="324" r:id="rId12"/>
    <p:sldId id="325" r:id="rId13"/>
    <p:sldId id="326" r:id="rId14"/>
    <p:sldId id="329" r:id="rId15"/>
    <p:sldId id="327" r:id="rId16"/>
    <p:sldId id="330" r:id="rId17"/>
    <p:sldId id="331" r:id="rId18"/>
    <p:sldId id="335" r:id="rId19"/>
    <p:sldId id="332" r:id="rId20"/>
    <p:sldId id="343" r:id="rId21"/>
    <p:sldId id="334" r:id="rId22"/>
    <p:sldId id="336" r:id="rId23"/>
    <p:sldId id="337" r:id="rId24"/>
    <p:sldId id="338" r:id="rId25"/>
    <p:sldId id="339" r:id="rId26"/>
    <p:sldId id="340" r:id="rId27"/>
    <p:sldId id="342" r:id="rId28"/>
    <p:sldId id="313" r:id="rId29"/>
    <p:sldId id="344" r:id="rId30"/>
    <p:sldId id="346" r:id="rId31"/>
    <p:sldId id="348" r:id="rId32"/>
    <p:sldId id="349" r:id="rId33"/>
    <p:sldId id="350" r:id="rId34"/>
    <p:sldId id="351" r:id="rId35"/>
    <p:sldId id="345" r:id="rId36"/>
    <p:sldId id="352" r:id="rId37"/>
    <p:sldId id="347" r:id="rId38"/>
    <p:sldId id="353" r:id="rId39"/>
    <p:sldId id="354" r:id="rId40"/>
    <p:sldId id="355" r:id="rId41"/>
    <p:sldId id="356" r:id="rId42"/>
    <p:sldId id="358" r:id="rId43"/>
    <p:sldId id="357" r:id="rId44"/>
    <p:sldId id="359" r:id="rId45"/>
    <p:sldId id="360" r:id="rId46"/>
    <p:sldId id="361" r:id="rId47"/>
    <p:sldId id="362" r:id="rId48"/>
    <p:sldId id="366" r:id="rId49"/>
    <p:sldId id="363" r:id="rId50"/>
    <p:sldId id="364" r:id="rId51"/>
    <p:sldId id="365" r:id="rId52"/>
    <p:sldId id="367" r:id="rId53"/>
    <p:sldId id="369" r:id="rId54"/>
    <p:sldId id="368" r:id="rId55"/>
    <p:sldId id="370" r:id="rId5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4" autoAdjust="0"/>
    <p:restoredTop sz="94660"/>
  </p:normalViewPr>
  <p:slideViewPr>
    <p:cSldViewPr>
      <p:cViewPr varScale="1">
        <p:scale>
          <a:sx n="81" d="100"/>
          <a:sy n="81" d="100"/>
        </p:scale>
        <p:origin x="1646"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04EABB-9DE1-471E-B2A0-A2B4F9A6D25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7C01B2AE-2443-4CE2-AC04-16A652103C0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394DF69-8ED3-433E-8059-10A6DC8076D2}" type="datetimeFigureOut">
              <a:rPr lang="en-US"/>
              <a:pPr>
                <a:defRPr/>
              </a:pPr>
              <a:t>9/1/2021</a:t>
            </a:fld>
            <a:endParaRPr lang="en-US"/>
          </a:p>
        </p:txBody>
      </p:sp>
      <p:sp>
        <p:nvSpPr>
          <p:cNvPr id="4" name="Slide Image Placeholder 3">
            <a:extLst>
              <a:ext uri="{FF2B5EF4-FFF2-40B4-BE49-F238E27FC236}">
                <a16:creationId xmlns:a16="http://schemas.microsoft.com/office/drawing/2014/main" id="{CFE0C03D-AD74-48A5-8FE4-A21592A0BBC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6D60784-10CF-484E-8A27-AC23619B971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61F8E2A-7187-4EA5-A648-3FF770D20E0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919CB2B-D889-4502-8C37-725F27F7AB4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327DE803-9069-4C20-9E03-9C8AA6560CC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501E52B-A029-405E-8BF6-1B047C74DDF4}"/>
              </a:ext>
            </a:extLst>
          </p:cNvPr>
          <p:cNvSpPr>
            <a:spLocks noGrp="1"/>
          </p:cNvSpPr>
          <p:nvPr>
            <p:ph type="dt" sz="half" idx="10"/>
          </p:nvPr>
        </p:nvSpPr>
        <p:spPr/>
        <p:txBody>
          <a:bodyPr/>
          <a:lstStyle>
            <a:lvl1pPr>
              <a:defRPr/>
            </a:lvl1pPr>
          </a:lstStyle>
          <a:p>
            <a:pPr>
              <a:defRPr/>
            </a:pPr>
            <a:fld id="{B0D94364-B41D-46FE-AA14-66E1FF1CF0DB}" type="datetimeFigureOut">
              <a:rPr lang="en-US"/>
              <a:pPr>
                <a:defRPr/>
              </a:pPr>
              <a:t>9/1/2021</a:t>
            </a:fld>
            <a:endParaRPr lang="en-US"/>
          </a:p>
        </p:txBody>
      </p:sp>
      <p:sp>
        <p:nvSpPr>
          <p:cNvPr id="5" name="Footer Placeholder 4">
            <a:extLst>
              <a:ext uri="{FF2B5EF4-FFF2-40B4-BE49-F238E27FC236}">
                <a16:creationId xmlns:a16="http://schemas.microsoft.com/office/drawing/2014/main" id="{72E6B828-6218-453B-A309-C6BEB6CEDD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68931A-7E4C-49F6-B523-239A87F72BBA}"/>
              </a:ext>
            </a:extLst>
          </p:cNvPr>
          <p:cNvSpPr>
            <a:spLocks noGrp="1"/>
          </p:cNvSpPr>
          <p:nvPr>
            <p:ph type="sldNum" sz="quarter" idx="12"/>
          </p:nvPr>
        </p:nvSpPr>
        <p:spPr/>
        <p:txBody>
          <a:bodyPr/>
          <a:lstStyle>
            <a:lvl1pPr>
              <a:defRPr/>
            </a:lvl1pPr>
          </a:lstStyle>
          <a:p>
            <a:pPr>
              <a:defRPr/>
            </a:pPr>
            <a:fld id="{A4598B4E-ABC1-449F-BCFA-A1F58D534149}" type="slidenum">
              <a:rPr lang="en-US" altLang="en-US"/>
              <a:pPr>
                <a:defRPr/>
              </a:pPr>
              <a:t>‹#›</a:t>
            </a:fld>
            <a:endParaRPr lang="en-US" altLang="en-US"/>
          </a:p>
        </p:txBody>
      </p:sp>
    </p:spTree>
    <p:extLst>
      <p:ext uri="{BB962C8B-B14F-4D97-AF65-F5344CB8AC3E}">
        <p14:creationId xmlns:p14="http://schemas.microsoft.com/office/powerpoint/2010/main" val="137352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7B059-3838-43AA-A262-0BC2E14DBF6A}"/>
              </a:ext>
            </a:extLst>
          </p:cNvPr>
          <p:cNvSpPr>
            <a:spLocks noGrp="1"/>
          </p:cNvSpPr>
          <p:nvPr>
            <p:ph type="dt" sz="half" idx="10"/>
          </p:nvPr>
        </p:nvSpPr>
        <p:spPr/>
        <p:txBody>
          <a:bodyPr/>
          <a:lstStyle>
            <a:lvl1pPr>
              <a:defRPr/>
            </a:lvl1pPr>
          </a:lstStyle>
          <a:p>
            <a:pPr>
              <a:defRPr/>
            </a:pPr>
            <a:fld id="{26E285D2-6256-4562-9DEA-3745C67B988D}" type="datetimeFigureOut">
              <a:rPr lang="en-US"/>
              <a:pPr>
                <a:defRPr/>
              </a:pPr>
              <a:t>9/1/2021</a:t>
            </a:fld>
            <a:endParaRPr lang="en-US"/>
          </a:p>
        </p:txBody>
      </p:sp>
      <p:sp>
        <p:nvSpPr>
          <p:cNvPr id="5" name="Footer Placeholder 4">
            <a:extLst>
              <a:ext uri="{FF2B5EF4-FFF2-40B4-BE49-F238E27FC236}">
                <a16:creationId xmlns:a16="http://schemas.microsoft.com/office/drawing/2014/main" id="{62B44033-0280-4E55-A4A6-66368B010D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FE405F-3E6E-451D-9A5B-8FABB9EC3903}"/>
              </a:ext>
            </a:extLst>
          </p:cNvPr>
          <p:cNvSpPr>
            <a:spLocks noGrp="1"/>
          </p:cNvSpPr>
          <p:nvPr>
            <p:ph type="sldNum" sz="quarter" idx="12"/>
          </p:nvPr>
        </p:nvSpPr>
        <p:spPr/>
        <p:txBody>
          <a:bodyPr/>
          <a:lstStyle>
            <a:lvl1pPr>
              <a:defRPr/>
            </a:lvl1pPr>
          </a:lstStyle>
          <a:p>
            <a:pPr>
              <a:defRPr/>
            </a:pPr>
            <a:fld id="{5AEA9078-FDB1-4FFF-8F8E-4AE9121B800B}" type="slidenum">
              <a:rPr lang="en-US" altLang="en-US"/>
              <a:pPr>
                <a:defRPr/>
              </a:pPr>
              <a:t>‹#›</a:t>
            </a:fld>
            <a:endParaRPr lang="en-US" altLang="en-US"/>
          </a:p>
        </p:txBody>
      </p:sp>
    </p:spTree>
    <p:extLst>
      <p:ext uri="{BB962C8B-B14F-4D97-AF65-F5344CB8AC3E}">
        <p14:creationId xmlns:p14="http://schemas.microsoft.com/office/powerpoint/2010/main" val="88756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7008D-FC82-4805-A089-745799F5AD21}"/>
              </a:ext>
            </a:extLst>
          </p:cNvPr>
          <p:cNvSpPr>
            <a:spLocks noGrp="1"/>
          </p:cNvSpPr>
          <p:nvPr>
            <p:ph type="dt" sz="half" idx="10"/>
          </p:nvPr>
        </p:nvSpPr>
        <p:spPr/>
        <p:txBody>
          <a:bodyPr/>
          <a:lstStyle>
            <a:lvl1pPr>
              <a:defRPr/>
            </a:lvl1pPr>
          </a:lstStyle>
          <a:p>
            <a:pPr>
              <a:defRPr/>
            </a:pPr>
            <a:fld id="{86F76821-27BF-46DC-845C-DC9EF12EB8B4}" type="datetimeFigureOut">
              <a:rPr lang="en-US"/>
              <a:pPr>
                <a:defRPr/>
              </a:pPr>
              <a:t>9/1/2021</a:t>
            </a:fld>
            <a:endParaRPr lang="en-US"/>
          </a:p>
        </p:txBody>
      </p:sp>
      <p:sp>
        <p:nvSpPr>
          <p:cNvPr id="5" name="Footer Placeholder 4">
            <a:extLst>
              <a:ext uri="{FF2B5EF4-FFF2-40B4-BE49-F238E27FC236}">
                <a16:creationId xmlns:a16="http://schemas.microsoft.com/office/drawing/2014/main" id="{69E5649E-462D-4241-90C7-2F47AC22B6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8E84C0-8D4E-48AB-A429-66167C6B5AD4}"/>
              </a:ext>
            </a:extLst>
          </p:cNvPr>
          <p:cNvSpPr>
            <a:spLocks noGrp="1"/>
          </p:cNvSpPr>
          <p:nvPr>
            <p:ph type="sldNum" sz="quarter" idx="12"/>
          </p:nvPr>
        </p:nvSpPr>
        <p:spPr/>
        <p:txBody>
          <a:bodyPr/>
          <a:lstStyle>
            <a:lvl1pPr>
              <a:defRPr/>
            </a:lvl1pPr>
          </a:lstStyle>
          <a:p>
            <a:pPr>
              <a:defRPr/>
            </a:pPr>
            <a:fld id="{2371FE83-71D5-48D0-A909-8483D75E5A47}" type="slidenum">
              <a:rPr lang="en-US" altLang="en-US"/>
              <a:pPr>
                <a:defRPr/>
              </a:pPr>
              <a:t>‹#›</a:t>
            </a:fld>
            <a:endParaRPr lang="en-US" altLang="en-US"/>
          </a:p>
        </p:txBody>
      </p:sp>
    </p:spTree>
    <p:extLst>
      <p:ext uri="{BB962C8B-B14F-4D97-AF65-F5344CB8AC3E}">
        <p14:creationId xmlns:p14="http://schemas.microsoft.com/office/powerpoint/2010/main" val="42781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8BA37-4CD9-4F00-9146-1B6357A3F456}"/>
              </a:ext>
            </a:extLst>
          </p:cNvPr>
          <p:cNvSpPr>
            <a:spLocks noGrp="1"/>
          </p:cNvSpPr>
          <p:nvPr>
            <p:ph type="dt" sz="half" idx="10"/>
          </p:nvPr>
        </p:nvSpPr>
        <p:spPr/>
        <p:txBody>
          <a:bodyPr/>
          <a:lstStyle>
            <a:lvl1pPr>
              <a:defRPr/>
            </a:lvl1pPr>
          </a:lstStyle>
          <a:p>
            <a:pPr>
              <a:defRPr/>
            </a:pPr>
            <a:fld id="{8D23E6AA-721D-4065-93F3-C9FC11C45C72}" type="datetimeFigureOut">
              <a:rPr lang="en-US"/>
              <a:pPr>
                <a:defRPr/>
              </a:pPr>
              <a:t>9/1/2021</a:t>
            </a:fld>
            <a:endParaRPr lang="en-US"/>
          </a:p>
        </p:txBody>
      </p:sp>
      <p:sp>
        <p:nvSpPr>
          <p:cNvPr id="5" name="Footer Placeholder 4">
            <a:extLst>
              <a:ext uri="{FF2B5EF4-FFF2-40B4-BE49-F238E27FC236}">
                <a16:creationId xmlns:a16="http://schemas.microsoft.com/office/drawing/2014/main" id="{8536796C-9543-4349-A79D-117397B70F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7F7065-29D1-4037-AC86-F03AD9A8776F}"/>
              </a:ext>
            </a:extLst>
          </p:cNvPr>
          <p:cNvSpPr>
            <a:spLocks noGrp="1"/>
          </p:cNvSpPr>
          <p:nvPr>
            <p:ph type="sldNum" sz="quarter" idx="12"/>
          </p:nvPr>
        </p:nvSpPr>
        <p:spPr/>
        <p:txBody>
          <a:bodyPr/>
          <a:lstStyle>
            <a:lvl1pPr>
              <a:defRPr/>
            </a:lvl1pPr>
          </a:lstStyle>
          <a:p>
            <a:pPr>
              <a:defRPr/>
            </a:pPr>
            <a:fld id="{71F448AD-DBAF-4734-84B5-2612C0B79877}" type="slidenum">
              <a:rPr lang="en-US" altLang="en-US"/>
              <a:pPr>
                <a:defRPr/>
              </a:pPr>
              <a:t>‹#›</a:t>
            </a:fld>
            <a:endParaRPr lang="en-US" altLang="en-US"/>
          </a:p>
        </p:txBody>
      </p:sp>
    </p:spTree>
    <p:extLst>
      <p:ext uri="{BB962C8B-B14F-4D97-AF65-F5344CB8AC3E}">
        <p14:creationId xmlns:p14="http://schemas.microsoft.com/office/powerpoint/2010/main" val="426399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615CB2-A8FF-4EEF-A771-137B9205B187}"/>
              </a:ext>
            </a:extLst>
          </p:cNvPr>
          <p:cNvSpPr>
            <a:spLocks noGrp="1"/>
          </p:cNvSpPr>
          <p:nvPr>
            <p:ph type="dt" sz="half" idx="10"/>
          </p:nvPr>
        </p:nvSpPr>
        <p:spPr/>
        <p:txBody>
          <a:bodyPr/>
          <a:lstStyle>
            <a:lvl1pPr>
              <a:defRPr/>
            </a:lvl1pPr>
          </a:lstStyle>
          <a:p>
            <a:pPr>
              <a:defRPr/>
            </a:pPr>
            <a:fld id="{57198113-0E8F-4667-9034-0EF65DDDC4D7}" type="datetimeFigureOut">
              <a:rPr lang="en-US"/>
              <a:pPr>
                <a:defRPr/>
              </a:pPr>
              <a:t>9/1/2021</a:t>
            </a:fld>
            <a:endParaRPr lang="en-US"/>
          </a:p>
        </p:txBody>
      </p:sp>
      <p:sp>
        <p:nvSpPr>
          <p:cNvPr id="5" name="Footer Placeholder 4">
            <a:extLst>
              <a:ext uri="{FF2B5EF4-FFF2-40B4-BE49-F238E27FC236}">
                <a16:creationId xmlns:a16="http://schemas.microsoft.com/office/drawing/2014/main" id="{883FD93B-67DD-4C96-A09E-776CE3F1DF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B96DDD-57AE-4A33-B361-BA3E9073A238}"/>
              </a:ext>
            </a:extLst>
          </p:cNvPr>
          <p:cNvSpPr>
            <a:spLocks noGrp="1"/>
          </p:cNvSpPr>
          <p:nvPr>
            <p:ph type="sldNum" sz="quarter" idx="12"/>
          </p:nvPr>
        </p:nvSpPr>
        <p:spPr/>
        <p:txBody>
          <a:bodyPr/>
          <a:lstStyle>
            <a:lvl1pPr>
              <a:defRPr/>
            </a:lvl1pPr>
          </a:lstStyle>
          <a:p>
            <a:pPr>
              <a:defRPr/>
            </a:pPr>
            <a:fld id="{6C545A64-3122-4E72-B3F4-B160FC01ACC7}" type="slidenum">
              <a:rPr lang="en-US" altLang="en-US"/>
              <a:pPr>
                <a:defRPr/>
              </a:pPr>
              <a:t>‹#›</a:t>
            </a:fld>
            <a:endParaRPr lang="en-US" altLang="en-US"/>
          </a:p>
        </p:txBody>
      </p:sp>
    </p:spTree>
    <p:extLst>
      <p:ext uri="{BB962C8B-B14F-4D97-AF65-F5344CB8AC3E}">
        <p14:creationId xmlns:p14="http://schemas.microsoft.com/office/powerpoint/2010/main" val="2852547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BE51AD-535F-451F-B62D-F72FB6DC9790}"/>
              </a:ext>
            </a:extLst>
          </p:cNvPr>
          <p:cNvSpPr>
            <a:spLocks noGrp="1"/>
          </p:cNvSpPr>
          <p:nvPr>
            <p:ph type="dt" sz="half" idx="10"/>
          </p:nvPr>
        </p:nvSpPr>
        <p:spPr/>
        <p:txBody>
          <a:bodyPr/>
          <a:lstStyle>
            <a:lvl1pPr>
              <a:defRPr/>
            </a:lvl1pPr>
          </a:lstStyle>
          <a:p>
            <a:pPr>
              <a:defRPr/>
            </a:pPr>
            <a:fld id="{1664D862-F807-46CA-88C2-955ED2FD0B24}" type="datetimeFigureOut">
              <a:rPr lang="en-US"/>
              <a:pPr>
                <a:defRPr/>
              </a:pPr>
              <a:t>9/1/2021</a:t>
            </a:fld>
            <a:endParaRPr lang="en-US"/>
          </a:p>
        </p:txBody>
      </p:sp>
      <p:sp>
        <p:nvSpPr>
          <p:cNvPr id="6" name="Footer Placeholder 4">
            <a:extLst>
              <a:ext uri="{FF2B5EF4-FFF2-40B4-BE49-F238E27FC236}">
                <a16:creationId xmlns:a16="http://schemas.microsoft.com/office/drawing/2014/main" id="{A016AA45-6E33-4C81-AF5F-4F0CE7ECAF3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F259B4-07D8-45AF-94F5-72C081E42F62}"/>
              </a:ext>
            </a:extLst>
          </p:cNvPr>
          <p:cNvSpPr>
            <a:spLocks noGrp="1"/>
          </p:cNvSpPr>
          <p:nvPr>
            <p:ph type="sldNum" sz="quarter" idx="12"/>
          </p:nvPr>
        </p:nvSpPr>
        <p:spPr/>
        <p:txBody>
          <a:bodyPr/>
          <a:lstStyle>
            <a:lvl1pPr>
              <a:defRPr/>
            </a:lvl1pPr>
          </a:lstStyle>
          <a:p>
            <a:pPr>
              <a:defRPr/>
            </a:pPr>
            <a:fld id="{3023195F-71BD-4696-885F-71EDEBBF8586}" type="slidenum">
              <a:rPr lang="en-US" altLang="en-US"/>
              <a:pPr>
                <a:defRPr/>
              </a:pPr>
              <a:t>‹#›</a:t>
            </a:fld>
            <a:endParaRPr lang="en-US" altLang="en-US"/>
          </a:p>
        </p:txBody>
      </p:sp>
    </p:spTree>
    <p:extLst>
      <p:ext uri="{BB962C8B-B14F-4D97-AF65-F5344CB8AC3E}">
        <p14:creationId xmlns:p14="http://schemas.microsoft.com/office/powerpoint/2010/main" val="107261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00631B2-E91C-447B-951F-F78206D60A7B}"/>
              </a:ext>
            </a:extLst>
          </p:cNvPr>
          <p:cNvSpPr>
            <a:spLocks noGrp="1"/>
          </p:cNvSpPr>
          <p:nvPr>
            <p:ph type="dt" sz="half" idx="10"/>
          </p:nvPr>
        </p:nvSpPr>
        <p:spPr/>
        <p:txBody>
          <a:bodyPr/>
          <a:lstStyle>
            <a:lvl1pPr>
              <a:defRPr/>
            </a:lvl1pPr>
          </a:lstStyle>
          <a:p>
            <a:pPr>
              <a:defRPr/>
            </a:pPr>
            <a:fld id="{576DAF7B-0354-42A0-9746-2EBA87011AB0}" type="datetimeFigureOut">
              <a:rPr lang="en-US"/>
              <a:pPr>
                <a:defRPr/>
              </a:pPr>
              <a:t>9/1/2021</a:t>
            </a:fld>
            <a:endParaRPr lang="en-US"/>
          </a:p>
        </p:txBody>
      </p:sp>
      <p:sp>
        <p:nvSpPr>
          <p:cNvPr id="8" name="Footer Placeholder 4">
            <a:extLst>
              <a:ext uri="{FF2B5EF4-FFF2-40B4-BE49-F238E27FC236}">
                <a16:creationId xmlns:a16="http://schemas.microsoft.com/office/drawing/2014/main" id="{465D44CD-5876-4983-A4FF-6053E70A736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C978E5E-5E43-4021-9219-5DE3F1742963}"/>
              </a:ext>
            </a:extLst>
          </p:cNvPr>
          <p:cNvSpPr>
            <a:spLocks noGrp="1"/>
          </p:cNvSpPr>
          <p:nvPr>
            <p:ph type="sldNum" sz="quarter" idx="12"/>
          </p:nvPr>
        </p:nvSpPr>
        <p:spPr/>
        <p:txBody>
          <a:bodyPr/>
          <a:lstStyle>
            <a:lvl1pPr>
              <a:defRPr/>
            </a:lvl1pPr>
          </a:lstStyle>
          <a:p>
            <a:pPr>
              <a:defRPr/>
            </a:pPr>
            <a:fld id="{DE16068C-77A6-4BE7-99C0-5CA72FAA810A}" type="slidenum">
              <a:rPr lang="en-US" altLang="en-US"/>
              <a:pPr>
                <a:defRPr/>
              </a:pPr>
              <a:t>‹#›</a:t>
            </a:fld>
            <a:endParaRPr lang="en-US" altLang="en-US"/>
          </a:p>
        </p:txBody>
      </p:sp>
    </p:spTree>
    <p:extLst>
      <p:ext uri="{BB962C8B-B14F-4D97-AF65-F5344CB8AC3E}">
        <p14:creationId xmlns:p14="http://schemas.microsoft.com/office/powerpoint/2010/main" val="1792723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9733EC-3E54-4BAA-A47F-17686B66B8A9}"/>
              </a:ext>
            </a:extLst>
          </p:cNvPr>
          <p:cNvSpPr>
            <a:spLocks noGrp="1"/>
          </p:cNvSpPr>
          <p:nvPr>
            <p:ph type="dt" sz="half" idx="10"/>
          </p:nvPr>
        </p:nvSpPr>
        <p:spPr/>
        <p:txBody>
          <a:bodyPr/>
          <a:lstStyle>
            <a:lvl1pPr>
              <a:defRPr/>
            </a:lvl1pPr>
          </a:lstStyle>
          <a:p>
            <a:pPr>
              <a:defRPr/>
            </a:pPr>
            <a:fld id="{6ECC8E0A-4307-4C65-B7CD-CB7B1C139AFD}" type="datetimeFigureOut">
              <a:rPr lang="en-US"/>
              <a:pPr>
                <a:defRPr/>
              </a:pPr>
              <a:t>9/1/2021</a:t>
            </a:fld>
            <a:endParaRPr lang="en-US"/>
          </a:p>
        </p:txBody>
      </p:sp>
      <p:sp>
        <p:nvSpPr>
          <p:cNvPr id="4" name="Footer Placeholder 4">
            <a:extLst>
              <a:ext uri="{FF2B5EF4-FFF2-40B4-BE49-F238E27FC236}">
                <a16:creationId xmlns:a16="http://schemas.microsoft.com/office/drawing/2014/main" id="{CBBFD8FF-7ADC-495E-BAAE-D17E539CAD6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7DDAB19-15A0-4F07-98D7-71D2FC59779D}"/>
              </a:ext>
            </a:extLst>
          </p:cNvPr>
          <p:cNvSpPr>
            <a:spLocks noGrp="1"/>
          </p:cNvSpPr>
          <p:nvPr>
            <p:ph type="sldNum" sz="quarter" idx="12"/>
          </p:nvPr>
        </p:nvSpPr>
        <p:spPr/>
        <p:txBody>
          <a:bodyPr/>
          <a:lstStyle>
            <a:lvl1pPr>
              <a:defRPr/>
            </a:lvl1pPr>
          </a:lstStyle>
          <a:p>
            <a:pPr>
              <a:defRPr/>
            </a:pPr>
            <a:fld id="{01F436FF-6BD0-459D-939B-EF26CF772518}" type="slidenum">
              <a:rPr lang="en-US" altLang="en-US"/>
              <a:pPr>
                <a:defRPr/>
              </a:pPr>
              <a:t>‹#›</a:t>
            </a:fld>
            <a:endParaRPr lang="en-US" altLang="en-US"/>
          </a:p>
        </p:txBody>
      </p:sp>
    </p:spTree>
    <p:extLst>
      <p:ext uri="{BB962C8B-B14F-4D97-AF65-F5344CB8AC3E}">
        <p14:creationId xmlns:p14="http://schemas.microsoft.com/office/powerpoint/2010/main" val="190567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EC6AE6-B42C-4853-A3BD-0EED6D80D4BA}"/>
              </a:ext>
            </a:extLst>
          </p:cNvPr>
          <p:cNvSpPr>
            <a:spLocks noGrp="1"/>
          </p:cNvSpPr>
          <p:nvPr>
            <p:ph type="dt" sz="half" idx="10"/>
          </p:nvPr>
        </p:nvSpPr>
        <p:spPr/>
        <p:txBody>
          <a:bodyPr/>
          <a:lstStyle>
            <a:lvl1pPr>
              <a:defRPr/>
            </a:lvl1pPr>
          </a:lstStyle>
          <a:p>
            <a:pPr>
              <a:defRPr/>
            </a:pPr>
            <a:fld id="{BF001CEE-7494-4B6B-B191-7980A312C6C6}" type="datetimeFigureOut">
              <a:rPr lang="en-US"/>
              <a:pPr>
                <a:defRPr/>
              </a:pPr>
              <a:t>9/1/2021</a:t>
            </a:fld>
            <a:endParaRPr lang="en-US"/>
          </a:p>
        </p:txBody>
      </p:sp>
      <p:sp>
        <p:nvSpPr>
          <p:cNvPr id="3" name="Footer Placeholder 4">
            <a:extLst>
              <a:ext uri="{FF2B5EF4-FFF2-40B4-BE49-F238E27FC236}">
                <a16:creationId xmlns:a16="http://schemas.microsoft.com/office/drawing/2014/main" id="{D669E81E-F4DC-40B6-A0A8-D5924BB3DA3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23971B8-FA67-436D-83B6-E4E5C14A1FFF}"/>
              </a:ext>
            </a:extLst>
          </p:cNvPr>
          <p:cNvSpPr>
            <a:spLocks noGrp="1"/>
          </p:cNvSpPr>
          <p:nvPr>
            <p:ph type="sldNum" sz="quarter" idx="12"/>
          </p:nvPr>
        </p:nvSpPr>
        <p:spPr/>
        <p:txBody>
          <a:bodyPr/>
          <a:lstStyle>
            <a:lvl1pPr>
              <a:defRPr/>
            </a:lvl1pPr>
          </a:lstStyle>
          <a:p>
            <a:pPr>
              <a:defRPr/>
            </a:pPr>
            <a:fld id="{601A3DEF-30E0-4A7B-BAFE-C63A7C86F933}" type="slidenum">
              <a:rPr lang="en-US" altLang="en-US"/>
              <a:pPr>
                <a:defRPr/>
              </a:pPr>
              <a:t>‹#›</a:t>
            </a:fld>
            <a:endParaRPr lang="en-US" altLang="en-US"/>
          </a:p>
        </p:txBody>
      </p:sp>
    </p:spTree>
    <p:extLst>
      <p:ext uri="{BB962C8B-B14F-4D97-AF65-F5344CB8AC3E}">
        <p14:creationId xmlns:p14="http://schemas.microsoft.com/office/powerpoint/2010/main" val="45640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F0763C2-DDE0-4E7B-8FAC-0F12A1D5BD40}"/>
              </a:ext>
            </a:extLst>
          </p:cNvPr>
          <p:cNvSpPr>
            <a:spLocks noGrp="1"/>
          </p:cNvSpPr>
          <p:nvPr>
            <p:ph type="dt" sz="half" idx="10"/>
          </p:nvPr>
        </p:nvSpPr>
        <p:spPr/>
        <p:txBody>
          <a:bodyPr/>
          <a:lstStyle>
            <a:lvl1pPr>
              <a:defRPr/>
            </a:lvl1pPr>
          </a:lstStyle>
          <a:p>
            <a:pPr>
              <a:defRPr/>
            </a:pPr>
            <a:fld id="{AE7AC026-B355-48EB-AA88-F7DEE09A8A3E}" type="datetimeFigureOut">
              <a:rPr lang="en-US"/>
              <a:pPr>
                <a:defRPr/>
              </a:pPr>
              <a:t>9/1/2021</a:t>
            </a:fld>
            <a:endParaRPr lang="en-US"/>
          </a:p>
        </p:txBody>
      </p:sp>
      <p:sp>
        <p:nvSpPr>
          <p:cNvPr id="6" name="Footer Placeholder 4">
            <a:extLst>
              <a:ext uri="{FF2B5EF4-FFF2-40B4-BE49-F238E27FC236}">
                <a16:creationId xmlns:a16="http://schemas.microsoft.com/office/drawing/2014/main" id="{6DC968A2-D274-455F-8418-C2496833A7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7ECCEF-3946-4AAF-B4D8-269EED8950A1}"/>
              </a:ext>
            </a:extLst>
          </p:cNvPr>
          <p:cNvSpPr>
            <a:spLocks noGrp="1"/>
          </p:cNvSpPr>
          <p:nvPr>
            <p:ph type="sldNum" sz="quarter" idx="12"/>
          </p:nvPr>
        </p:nvSpPr>
        <p:spPr/>
        <p:txBody>
          <a:bodyPr/>
          <a:lstStyle>
            <a:lvl1pPr>
              <a:defRPr/>
            </a:lvl1pPr>
          </a:lstStyle>
          <a:p>
            <a:pPr>
              <a:defRPr/>
            </a:pPr>
            <a:fld id="{39517E6E-BF04-460C-9233-95400F813CDF}" type="slidenum">
              <a:rPr lang="en-US" altLang="en-US"/>
              <a:pPr>
                <a:defRPr/>
              </a:pPr>
              <a:t>‹#›</a:t>
            </a:fld>
            <a:endParaRPr lang="en-US" altLang="en-US"/>
          </a:p>
        </p:txBody>
      </p:sp>
    </p:spTree>
    <p:extLst>
      <p:ext uri="{BB962C8B-B14F-4D97-AF65-F5344CB8AC3E}">
        <p14:creationId xmlns:p14="http://schemas.microsoft.com/office/powerpoint/2010/main" val="828330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C46E8F-60B3-484F-96D7-87A27494A3DE}"/>
              </a:ext>
            </a:extLst>
          </p:cNvPr>
          <p:cNvSpPr>
            <a:spLocks noGrp="1"/>
          </p:cNvSpPr>
          <p:nvPr>
            <p:ph type="dt" sz="half" idx="10"/>
          </p:nvPr>
        </p:nvSpPr>
        <p:spPr/>
        <p:txBody>
          <a:bodyPr/>
          <a:lstStyle>
            <a:lvl1pPr>
              <a:defRPr/>
            </a:lvl1pPr>
          </a:lstStyle>
          <a:p>
            <a:pPr>
              <a:defRPr/>
            </a:pPr>
            <a:fld id="{D9E9C66B-6273-4664-8A3E-E9A20BFC63D4}" type="datetimeFigureOut">
              <a:rPr lang="en-US"/>
              <a:pPr>
                <a:defRPr/>
              </a:pPr>
              <a:t>9/1/2021</a:t>
            </a:fld>
            <a:endParaRPr lang="en-US"/>
          </a:p>
        </p:txBody>
      </p:sp>
      <p:sp>
        <p:nvSpPr>
          <p:cNvPr id="6" name="Footer Placeholder 4">
            <a:extLst>
              <a:ext uri="{FF2B5EF4-FFF2-40B4-BE49-F238E27FC236}">
                <a16:creationId xmlns:a16="http://schemas.microsoft.com/office/drawing/2014/main" id="{7DD9BCE9-D488-4208-AFE5-291202F8C2F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D509A1-28BA-438A-B37D-F1334D1C6768}"/>
              </a:ext>
            </a:extLst>
          </p:cNvPr>
          <p:cNvSpPr>
            <a:spLocks noGrp="1"/>
          </p:cNvSpPr>
          <p:nvPr>
            <p:ph type="sldNum" sz="quarter" idx="12"/>
          </p:nvPr>
        </p:nvSpPr>
        <p:spPr/>
        <p:txBody>
          <a:bodyPr/>
          <a:lstStyle>
            <a:lvl1pPr>
              <a:defRPr/>
            </a:lvl1pPr>
          </a:lstStyle>
          <a:p>
            <a:pPr>
              <a:defRPr/>
            </a:pPr>
            <a:fld id="{32E9186A-19AB-47AB-8DC7-673AA7F6AB37}" type="slidenum">
              <a:rPr lang="en-US" altLang="en-US"/>
              <a:pPr>
                <a:defRPr/>
              </a:pPr>
              <a:t>‹#›</a:t>
            </a:fld>
            <a:endParaRPr lang="en-US" altLang="en-US"/>
          </a:p>
        </p:txBody>
      </p:sp>
    </p:spTree>
    <p:extLst>
      <p:ext uri="{BB962C8B-B14F-4D97-AF65-F5344CB8AC3E}">
        <p14:creationId xmlns:p14="http://schemas.microsoft.com/office/powerpoint/2010/main" val="310722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A9254A5-1167-48FE-9D7C-3A0349EE0F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9E480CA-3C7A-4E4F-8B04-3EF19F6DBC7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42FD03A-0BD4-4E0E-B9A9-F1F1D2A00A1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862317F-CF5B-4402-97DC-3E2014FF61DE}" type="datetimeFigureOut">
              <a:rPr lang="en-US"/>
              <a:pPr>
                <a:defRPr/>
              </a:pPr>
              <a:t>9/1/2021</a:t>
            </a:fld>
            <a:endParaRPr lang="en-US"/>
          </a:p>
        </p:txBody>
      </p:sp>
      <p:sp>
        <p:nvSpPr>
          <p:cNvPr id="5" name="Footer Placeholder 4">
            <a:extLst>
              <a:ext uri="{FF2B5EF4-FFF2-40B4-BE49-F238E27FC236}">
                <a16:creationId xmlns:a16="http://schemas.microsoft.com/office/drawing/2014/main" id="{A1CE67F8-7A4F-4D7F-A8CC-1C7553D72BD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B44D4DB-CC0F-42F9-AC96-FC2E2A49F6A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67C77E30-97E8-435B-A0C1-9BF66C7D17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odysseyearth.com/videos/birds-of-cub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slide" Target="slide43.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37.xml"/><Relationship Id="rId5" Type="http://schemas.openxmlformats.org/officeDocument/2006/relationships/slide" Target="slide29.xml"/><Relationship Id="rId4" Type="http://schemas.openxmlformats.org/officeDocument/2006/relationships/slide" Target="slide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odysseyearth.com/videos/exploring-cuba-zapata-swam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www.odysseyearth.com/videos/the-coral-reef-habitat/"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odysseyearth.com/videos/exploring-cuba-the-gardens-of-the-quee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odysseyearth.com/videos/carried-by-current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urrents from Cuba title 2.jpg">
            <a:extLst>
              <a:ext uri="{FF2B5EF4-FFF2-40B4-BE49-F238E27FC236}">
                <a16:creationId xmlns:a16="http://schemas.microsoft.com/office/drawing/2014/main" id="{C38F7CD4-7821-4622-9183-3AE97F0DF42F}"/>
              </a:ext>
            </a:extLst>
          </p:cNvPr>
          <p:cNvPicPr>
            <a:picLocks noChangeAspect="1"/>
          </p:cNvPicPr>
          <p:nvPr/>
        </p:nvPicPr>
        <p:blipFill>
          <a:blip r:embed="rId2">
            <a:extLst>
              <a:ext uri="{28A0092B-C50C-407E-A947-70E740481C1C}">
                <a14:useLocalDpi xmlns:a14="http://schemas.microsoft.com/office/drawing/2010/main" val="0"/>
              </a:ext>
            </a:extLst>
          </a:blip>
          <a:srcRect l="8250" r="10126"/>
          <a:stretch>
            <a:fillRect/>
          </a:stretch>
        </p:blipFill>
        <p:spPr bwMode="auto">
          <a:xfrm>
            <a:off x="-28575" y="0"/>
            <a:ext cx="9177338"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4E406B-FCEA-4E1B-BF61-634A397A5455}"/>
              </a:ext>
            </a:extLst>
          </p:cNvPr>
          <p:cNvSpPr/>
          <p:nvPr/>
        </p:nvSpPr>
        <p:spPr>
          <a:xfrm>
            <a:off x="1600200" y="4267200"/>
            <a:ext cx="6172200" cy="609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6" name="TextBox 2">
            <a:extLst>
              <a:ext uri="{FF2B5EF4-FFF2-40B4-BE49-F238E27FC236}">
                <a16:creationId xmlns:a16="http://schemas.microsoft.com/office/drawing/2014/main" id="{DAC8AE95-BB55-486E-BDAA-2658FF4C2D6A}"/>
              </a:ext>
            </a:extLst>
          </p:cNvPr>
          <p:cNvSpPr txBox="1">
            <a:spLocks noChangeArrowheads="1"/>
          </p:cNvSpPr>
          <p:nvPr/>
        </p:nvSpPr>
        <p:spPr bwMode="auto">
          <a:xfrm>
            <a:off x="2951163" y="4267200"/>
            <a:ext cx="3294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chemeClr val="bg1"/>
                </a:solidFill>
              </a:rPr>
              <a:t>Teacher’s Guide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9FD392F9-DA86-4085-B675-1AA7F7DCEF29}"/>
              </a:ext>
            </a:extLst>
          </p:cNvPr>
          <p:cNvSpPr>
            <a:spLocks noGrp="1"/>
          </p:cNvSpPr>
          <p:nvPr>
            <p:ph idx="1"/>
          </p:nvPr>
        </p:nvSpPr>
        <p:spPr>
          <a:xfrm>
            <a:off x="457200" y="609600"/>
            <a:ext cx="8229600" cy="1828800"/>
          </a:xfrm>
        </p:spPr>
        <p:txBody>
          <a:bodyPr/>
          <a:lstStyle/>
          <a:p>
            <a:pPr eaLnBrk="1" hangingPunct="1"/>
            <a:r>
              <a:rPr lang="en-US" altLang="en-US" sz="2800"/>
              <a:t>Birds (most, at least) can fly so understandably, most of Cuba’s 376 birds are not endemic. </a:t>
            </a:r>
          </a:p>
          <a:p>
            <a:pPr eaLnBrk="1" hangingPunct="1"/>
            <a:r>
              <a:rPr lang="en-US" altLang="en-US" sz="2800"/>
              <a:t>27 species, however, are unique to the island. </a:t>
            </a:r>
          </a:p>
        </p:txBody>
      </p:sp>
      <p:pic>
        <p:nvPicPr>
          <p:cNvPr id="4" name="Picture 3" descr="DSC08251.jpg">
            <a:extLst>
              <a:ext uri="{FF2B5EF4-FFF2-40B4-BE49-F238E27FC236}">
                <a16:creationId xmlns:a16="http://schemas.microsoft.com/office/drawing/2014/main" id="{3AED6496-1E97-4930-BDDC-3B6DE32E25C8}"/>
              </a:ext>
            </a:extLst>
          </p:cNvPr>
          <p:cNvPicPr>
            <a:picLocks noChangeAspect="1"/>
          </p:cNvPicPr>
          <p:nvPr/>
        </p:nvPicPr>
        <p:blipFill>
          <a:blip r:embed="rId2"/>
          <a:srcRect l="22443" r="35040"/>
          <a:stretch>
            <a:fillRect/>
          </a:stretch>
        </p:blipFill>
        <p:spPr>
          <a:xfrm>
            <a:off x="533400" y="2589213"/>
            <a:ext cx="1554163" cy="2438400"/>
          </a:xfrm>
          <a:prstGeom prst="rect">
            <a:avLst/>
          </a:prstGeom>
          <a:ln>
            <a:noFill/>
          </a:ln>
          <a:effectLst>
            <a:outerShdw blurRad="292100" dist="139700" dir="2700000" algn="tl" rotWithShape="0">
              <a:srgbClr val="333333">
                <a:alpha val="65000"/>
              </a:srgbClr>
            </a:outerShdw>
          </a:effectLst>
        </p:spPr>
      </p:pic>
      <p:pic>
        <p:nvPicPr>
          <p:cNvPr id="5" name="Picture 4" descr="Cuban tody.jpg">
            <a:extLst>
              <a:ext uri="{FF2B5EF4-FFF2-40B4-BE49-F238E27FC236}">
                <a16:creationId xmlns:a16="http://schemas.microsoft.com/office/drawing/2014/main" id="{608750DA-FAD6-4BE0-B71F-8A4B7BD232F5}"/>
              </a:ext>
            </a:extLst>
          </p:cNvPr>
          <p:cNvPicPr>
            <a:picLocks noChangeAspect="1"/>
          </p:cNvPicPr>
          <p:nvPr/>
        </p:nvPicPr>
        <p:blipFill>
          <a:blip r:embed="rId3"/>
          <a:srcRect l="40046" r="12514"/>
          <a:stretch>
            <a:fillRect/>
          </a:stretch>
        </p:blipFill>
        <p:spPr>
          <a:xfrm>
            <a:off x="2381250" y="2589213"/>
            <a:ext cx="1733550" cy="2438400"/>
          </a:xfrm>
          <a:prstGeom prst="rect">
            <a:avLst/>
          </a:prstGeom>
          <a:ln>
            <a:noFill/>
          </a:ln>
          <a:effectLst>
            <a:outerShdw blurRad="292100" dist="139700" dir="2700000" algn="tl" rotWithShape="0">
              <a:srgbClr val="333333">
                <a:alpha val="65000"/>
              </a:srgbClr>
            </a:outerShdw>
          </a:effectLst>
        </p:spPr>
      </p:pic>
      <p:pic>
        <p:nvPicPr>
          <p:cNvPr id="6" name="Picture 5" descr="DSC08237.jpg">
            <a:extLst>
              <a:ext uri="{FF2B5EF4-FFF2-40B4-BE49-F238E27FC236}">
                <a16:creationId xmlns:a16="http://schemas.microsoft.com/office/drawing/2014/main" id="{C6E4600B-C4A3-467B-B4E2-27374C5A8EAB}"/>
              </a:ext>
            </a:extLst>
          </p:cNvPr>
          <p:cNvPicPr>
            <a:picLocks noChangeAspect="1"/>
          </p:cNvPicPr>
          <p:nvPr/>
        </p:nvPicPr>
        <p:blipFill>
          <a:blip r:embed="rId4"/>
          <a:srcRect l="32500" r="17500"/>
          <a:stretch>
            <a:fillRect/>
          </a:stretch>
        </p:blipFill>
        <p:spPr>
          <a:xfrm>
            <a:off x="4419600" y="2589213"/>
            <a:ext cx="1828800" cy="2439987"/>
          </a:xfrm>
          <a:prstGeom prst="rect">
            <a:avLst/>
          </a:prstGeom>
          <a:ln>
            <a:noFill/>
          </a:ln>
          <a:effectLst>
            <a:outerShdw blurRad="292100" dist="139700" dir="2700000" algn="tl" rotWithShape="0">
              <a:srgbClr val="333333">
                <a:alpha val="65000"/>
              </a:srgbClr>
            </a:outerShdw>
          </a:effectLst>
        </p:spPr>
      </p:pic>
      <p:pic>
        <p:nvPicPr>
          <p:cNvPr id="7" name="Picture 6" descr="17966455_10155196032514054_4713642150508874808_o.jpg">
            <a:extLst>
              <a:ext uri="{FF2B5EF4-FFF2-40B4-BE49-F238E27FC236}">
                <a16:creationId xmlns:a16="http://schemas.microsoft.com/office/drawing/2014/main" id="{B9AA2F30-F321-4FFA-BB43-8AB80363481E}"/>
              </a:ext>
            </a:extLst>
          </p:cNvPr>
          <p:cNvPicPr>
            <a:picLocks noChangeAspect="1"/>
          </p:cNvPicPr>
          <p:nvPr/>
        </p:nvPicPr>
        <p:blipFill>
          <a:blip r:embed="rId5"/>
          <a:srcRect r="41143"/>
          <a:stretch>
            <a:fillRect/>
          </a:stretch>
        </p:blipFill>
        <p:spPr>
          <a:xfrm>
            <a:off x="6502400" y="2589213"/>
            <a:ext cx="2108200" cy="2387600"/>
          </a:xfrm>
          <a:prstGeom prst="rect">
            <a:avLst/>
          </a:prstGeom>
          <a:ln>
            <a:noFill/>
          </a:ln>
          <a:effectLst>
            <a:outerShdw blurRad="292100" dist="139700" dir="2700000" algn="tl" rotWithShape="0">
              <a:srgbClr val="333333">
                <a:alpha val="65000"/>
              </a:srgbClr>
            </a:outerShdw>
          </a:effectLst>
        </p:spPr>
      </p:pic>
      <p:pic>
        <p:nvPicPr>
          <p:cNvPr id="12295" name="Picture 8" descr="RSKern logo.png">
            <a:extLst>
              <a:ext uri="{FF2B5EF4-FFF2-40B4-BE49-F238E27FC236}">
                <a16:creationId xmlns:a16="http://schemas.microsoft.com/office/drawing/2014/main" id="{D706B682-933A-4D3B-8532-3D7F9C641F66}"/>
              </a:ext>
            </a:extLst>
          </p:cNvPr>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533400" y="48006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9" descr="RSKern logo.png">
            <a:extLst>
              <a:ext uri="{FF2B5EF4-FFF2-40B4-BE49-F238E27FC236}">
                <a16:creationId xmlns:a16="http://schemas.microsoft.com/office/drawing/2014/main" id="{99DD7590-6276-48E6-AD91-5F0D6FD8AA78}"/>
              </a:ext>
            </a:extLst>
          </p:cNvPr>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3276600" y="48006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0" descr="RSKern logo.png">
            <a:extLst>
              <a:ext uri="{FF2B5EF4-FFF2-40B4-BE49-F238E27FC236}">
                <a16:creationId xmlns:a16="http://schemas.microsoft.com/office/drawing/2014/main" id="{DE45F0EE-F212-4D5B-971A-AAA0D7D9FB49}"/>
              </a:ext>
            </a:extLst>
          </p:cNvPr>
          <p:cNvPicPr>
            <a:picLocks noChangeAspect="1"/>
          </p:cNvPicPr>
          <p:nvPr/>
        </p:nvPicPr>
        <p:blipFill>
          <a:blip r:embed="rId6">
            <a:lum bright="100000"/>
            <a:extLst>
              <a:ext uri="{28A0092B-C50C-407E-A947-70E740481C1C}">
                <a14:useLocalDpi xmlns:a14="http://schemas.microsoft.com/office/drawing/2010/main" val="0"/>
              </a:ext>
            </a:extLst>
          </a:blip>
          <a:srcRect/>
          <a:stretch>
            <a:fillRect/>
          </a:stretch>
        </p:blipFill>
        <p:spPr bwMode="auto">
          <a:xfrm>
            <a:off x="5486400" y="48006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304EE41-77E6-49FA-B9D4-8A7D485C00F6}"/>
              </a:ext>
            </a:extLst>
          </p:cNvPr>
          <p:cNvSpPr/>
          <p:nvPr/>
        </p:nvSpPr>
        <p:spPr>
          <a:xfrm>
            <a:off x="533400" y="5181600"/>
            <a:ext cx="1524000" cy="30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397CD50F-A31A-47C9-B817-C07AA08DB87A}"/>
              </a:ext>
            </a:extLst>
          </p:cNvPr>
          <p:cNvSpPr/>
          <p:nvPr/>
        </p:nvSpPr>
        <p:spPr>
          <a:xfrm>
            <a:off x="2362200" y="5181600"/>
            <a:ext cx="1752600" cy="30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8D0A2A32-804B-42F7-83FB-A37D73D09F8D}"/>
              </a:ext>
            </a:extLst>
          </p:cNvPr>
          <p:cNvSpPr/>
          <p:nvPr/>
        </p:nvSpPr>
        <p:spPr>
          <a:xfrm>
            <a:off x="4419600" y="5181600"/>
            <a:ext cx="1828800" cy="30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71F26EAE-7AB9-4D19-9B5E-5E285800EDDB}"/>
              </a:ext>
            </a:extLst>
          </p:cNvPr>
          <p:cNvSpPr/>
          <p:nvPr/>
        </p:nvSpPr>
        <p:spPr>
          <a:xfrm>
            <a:off x="6477000" y="5181600"/>
            <a:ext cx="2133600" cy="304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302" name="TextBox 15">
            <a:extLst>
              <a:ext uri="{FF2B5EF4-FFF2-40B4-BE49-F238E27FC236}">
                <a16:creationId xmlns:a16="http://schemas.microsoft.com/office/drawing/2014/main" id="{F1831DEC-9328-478E-B7B6-59AE8F36E310}"/>
              </a:ext>
            </a:extLst>
          </p:cNvPr>
          <p:cNvSpPr txBox="1">
            <a:spLocks noChangeArrowheads="1"/>
          </p:cNvSpPr>
          <p:nvPr/>
        </p:nvSpPr>
        <p:spPr bwMode="auto">
          <a:xfrm>
            <a:off x="685800" y="5181600"/>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chemeClr val="bg1"/>
                </a:solidFill>
              </a:rPr>
              <a:t>Cuban trogon</a:t>
            </a:r>
          </a:p>
        </p:txBody>
      </p:sp>
      <p:sp>
        <p:nvSpPr>
          <p:cNvPr id="12303" name="TextBox 16">
            <a:extLst>
              <a:ext uri="{FF2B5EF4-FFF2-40B4-BE49-F238E27FC236}">
                <a16:creationId xmlns:a16="http://schemas.microsoft.com/office/drawing/2014/main" id="{5DAB2D0E-E3E8-4D37-8082-DC59DF20FADE}"/>
              </a:ext>
            </a:extLst>
          </p:cNvPr>
          <p:cNvSpPr txBox="1">
            <a:spLocks noChangeArrowheads="1"/>
          </p:cNvSpPr>
          <p:nvPr/>
        </p:nvSpPr>
        <p:spPr bwMode="auto">
          <a:xfrm>
            <a:off x="2743200" y="517842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chemeClr val="bg1"/>
                </a:solidFill>
              </a:rPr>
              <a:t>Cuban tody</a:t>
            </a:r>
          </a:p>
        </p:txBody>
      </p:sp>
      <p:sp>
        <p:nvSpPr>
          <p:cNvPr id="12304" name="TextBox 17">
            <a:extLst>
              <a:ext uri="{FF2B5EF4-FFF2-40B4-BE49-F238E27FC236}">
                <a16:creationId xmlns:a16="http://schemas.microsoft.com/office/drawing/2014/main" id="{8ED2C8E6-9AAA-4D1F-9031-03573DB0B544}"/>
              </a:ext>
            </a:extLst>
          </p:cNvPr>
          <p:cNvSpPr txBox="1">
            <a:spLocks noChangeArrowheads="1"/>
          </p:cNvSpPr>
          <p:nvPr/>
        </p:nvSpPr>
        <p:spPr bwMode="auto">
          <a:xfrm>
            <a:off x="4572000" y="51816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chemeClr val="bg1"/>
                </a:solidFill>
              </a:rPr>
              <a:t>Cuban pygmy owl</a:t>
            </a:r>
          </a:p>
        </p:txBody>
      </p:sp>
      <p:sp>
        <p:nvSpPr>
          <p:cNvPr id="12305" name="TextBox 18">
            <a:extLst>
              <a:ext uri="{FF2B5EF4-FFF2-40B4-BE49-F238E27FC236}">
                <a16:creationId xmlns:a16="http://schemas.microsoft.com/office/drawing/2014/main" id="{D3887906-0CC9-445A-B354-7D69C5EB7885}"/>
              </a:ext>
            </a:extLst>
          </p:cNvPr>
          <p:cNvSpPr txBox="1">
            <a:spLocks noChangeArrowheads="1"/>
          </p:cNvSpPr>
          <p:nvPr/>
        </p:nvSpPr>
        <p:spPr bwMode="auto">
          <a:xfrm>
            <a:off x="6781800" y="51816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solidFill>
                  <a:schemeClr val="bg1"/>
                </a:solidFill>
              </a:rPr>
              <a:t>Bee hummingbird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7">
            <a:extLst>
              <a:ext uri="{FF2B5EF4-FFF2-40B4-BE49-F238E27FC236}">
                <a16:creationId xmlns:a16="http://schemas.microsoft.com/office/drawing/2014/main" id="{21689B9B-CBBA-4907-A95A-72C98B0B65EC}"/>
              </a:ext>
            </a:extLst>
          </p:cNvPr>
          <p:cNvSpPr txBox="1">
            <a:spLocks noChangeArrowheads="1"/>
          </p:cNvSpPr>
          <p:nvPr/>
        </p:nvSpPr>
        <p:spPr bwMode="auto">
          <a:xfrm>
            <a:off x="2590800" y="6858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t>The Birds of Cuba</a:t>
            </a:r>
          </a:p>
        </p:txBody>
      </p:sp>
      <p:pic>
        <p:nvPicPr>
          <p:cNvPr id="3" name="Picture 2" descr="trogon.jpg">
            <a:hlinkClick r:id="rId2"/>
            <a:extLst>
              <a:ext uri="{FF2B5EF4-FFF2-40B4-BE49-F238E27FC236}">
                <a16:creationId xmlns:a16="http://schemas.microsoft.com/office/drawing/2014/main" id="{CBC7369C-FB18-4CE0-9921-116F976C39E7}"/>
              </a:ext>
            </a:extLst>
          </p:cNvPr>
          <p:cNvPicPr>
            <a:picLocks noChangeAspect="1"/>
          </p:cNvPicPr>
          <p:nvPr/>
        </p:nvPicPr>
        <p:blipFill>
          <a:blip r:embed="rId3" cstate="print"/>
          <a:stretch>
            <a:fillRect/>
          </a:stretch>
        </p:blipFill>
        <p:spPr>
          <a:xfrm>
            <a:off x="1778000" y="2457450"/>
            <a:ext cx="5384800" cy="3028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hevron 3">
            <a:hlinkClick r:id="rId2"/>
            <a:extLst>
              <a:ext uri="{FF2B5EF4-FFF2-40B4-BE49-F238E27FC236}">
                <a16:creationId xmlns:a16="http://schemas.microsoft.com/office/drawing/2014/main" id="{0178C6F7-367C-4ED8-A315-BF99F387770F}"/>
              </a:ext>
            </a:extLst>
          </p:cNvPr>
          <p:cNvSpPr/>
          <p:nvPr/>
        </p:nvSpPr>
        <p:spPr>
          <a:xfrm>
            <a:off x="4038600" y="3581400"/>
            <a:ext cx="990600" cy="914400"/>
          </a:xfrm>
          <a:prstGeom prst="chevron">
            <a:avLst/>
          </a:prstGeom>
          <a:solidFill>
            <a:srgbClr val="C0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 name="Title 1">
            <a:extLst>
              <a:ext uri="{FF2B5EF4-FFF2-40B4-BE49-F238E27FC236}">
                <a16:creationId xmlns:a16="http://schemas.microsoft.com/office/drawing/2014/main" id="{F045A3F3-2A37-46BC-89E4-EA165AB3783E}"/>
              </a:ext>
            </a:extLst>
          </p:cNvPr>
          <p:cNvSpPr txBox="1">
            <a:spLocks/>
          </p:cNvSpPr>
          <p:nvPr/>
        </p:nvSpPr>
        <p:spPr>
          <a:xfrm>
            <a:off x="457200" y="1036638"/>
            <a:ext cx="8229600" cy="944562"/>
          </a:xfrm>
          <a:prstGeom prst="rect">
            <a:avLst/>
          </a:prstGeom>
        </p:spPr>
        <p:txBody>
          <a:bodyPr anchor="ctr">
            <a:normAutofit/>
          </a:bodyPr>
          <a:lstStyle/>
          <a:p>
            <a:pPr algn="ctr" eaLnBrk="1" fontAlgn="auto" hangingPunct="1">
              <a:spcAft>
                <a:spcPts val="0"/>
              </a:spcAft>
              <a:defRPr/>
            </a:pPr>
            <a:r>
              <a:rPr lang="en-US" sz="3200" b="1" i="1" dirty="0">
                <a:solidFill>
                  <a:schemeClr val="accent2">
                    <a:lumMod val="50000"/>
                  </a:schemeClr>
                </a:solidFill>
                <a:latin typeface="+mj-lt"/>
                <a:ea typeface="+mj-ea"/>
                <a:cs typeface="+mj-cs"/>
              </a:rPr>
              <a:t>Video Exploration</a:t>
            </a:r>
            <a:r>
              <a:rPr lang="en-US" sz="3600" b="1" dirty="0">
                <a:latin typeface="+mj-lt"/>
                <a:ea typeface="+mj-ea"/>
                <a:cs typeface="+mj-cs"/>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D31558CA-463D-4B69-A09A-F57CD0D61F4E}"/>
              </a:ext>
            </a:extLst>
          </p:cNvPr>
          <p:cNvSpPr>
            <a:spLocks noGrp="1"/>
          </p:cNvSpPr>
          <p:nvPr>
            <p:ph idx="1"/>
          </p:nvPr>
        </p:nvSpPr>
        <p:spPr>
          <a:xfrm>
            <a:off x="533400" y="655638"/>
            <a:ext cx="4572000" cy="2468562"/>
          </a:xfrm>
        </p:spPr>
        <p:txBody>
          <a:bodyPr/>
          <a:lstStyle/>
          <a:p>
            <a:pPr algn="just" eaLnBrk="1" hangingPunct="1"/>
            <a:r>
              <a:rPr lang="en-US" altLang="en-US" sz="2400"/>
              <a:t>Cuba has fewer than 40 species of mammals, ¾ of which are bats. The </a:t>
            </a:r>
            <a:r>
              <a:rPr lang="en-US" altLang="en-US" sz="2400" b="1"/>
              <a:t>butterfly bat </a:t>
            </a:r>
            <a:r>
              <a:rPr lang="en-US" altLang="en-US" sz="2400"/>
              <a:t>is an endemic species and is considered to be one of the world’s smallest species of bat.</a:t>
            </a:r>
          </a:p>
          <a:p>
            <a:pPr eaLnBrk="1" hangingPunct="1"/>
            <a:endParaRPr lang="en-US" altLang="en-US"/>
          </a:p>
        </p:txBody>
      </p:sp>
      <p:sp>
        <p:nvSpPr>
          <p:cNvPr id="14339" name="Content Placeholder 2">
            <a:extLst>
              <a:ext uri="{FF2B5EF4-FFF2-40B4-BE49-F238E27FC236}">
                <a16:creationId xmlns:a16="http://schemas.microsoft.com/office/drawing/2014/main" id="{63ECFB10-817D-476C-A146-D6BD129D2875}"/>
              </a:ext>
            </a:extLst>
          </p:cNvPr>
          <p:cNvSpPr txBox="1">
            <a:spLocks/>
          </p:cNvSpPr>
          <p:nvPr/>
        </p:nvSpPr>
        <p:spPr bwMode="auto">
          <a:xfrm>
            <a:off x="457200" y="3475038"/>
            <a:ext cx="4648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We also find several species of hutias, sometimes called “tree rats.” Hutias, like this endemic </a:t>
            </a:r>
            <a:r>
              <a:rPr lang="en-US" altLang="en-US" sz="2400" b="1"/>
              <a:t>Cuban hutia</a:t>
            </a:r>
            <a:r>
              <a:rPr lang="en-US" altLang="en-US" sz="2400"/>
              <a:t> are swiftly disappearing, often hunted for their meat.</a:t>
            </a:r>
          </a:p>
          <a:p>
            <a:pPr eaLnBrk="1" hangingPunct="1"/>
            <a:endParaRPr lang="en-US" altLang="en-US"/>
          </a:p>
        </p:txBody>
      </p:sp>
      <p:pic>
        <p:nvPicPr>
          <p:cNvPr id="5" name="Picture 4" descr="bat-12-medium.jpg">
            <a:extLst>
              <a:ext uri="{FF2B5EF4-FFF2-40B4-BE49-F238E27FC236}">
                <a16:creationId xmlns:a16="http://schemas.microsoft.com/office/drawing/2014/main" id="{AB8986B1-3405-48E4-B12C-D83D118EEF72}"/>
              </a:ext>
            </a:extLst>
          </p:cNvPr>
          <p:cNvPicPr>
            <a:picLocks noChangeAspect="1"/>
          </p:cNvPicPr>
          <p:nvPr/>
        </p:nvPicPr>
        <p:blipFill>
          <a:blip r:embed="rId2"/>
          <a:stretch>
            <a:fillRect/>
          </a:stretch>
        </p:blipFill>
        <p:spPr>
          <a:xfrm>
            <a:off x="5410200" y="609600"/>
            <a:ext cx="3267075" cy="2438400"/>
          </a:xfrm>
          <a:prstGeom prst="rect">
            <a:avLst/>
          </a:prstGeom>
          <a:ln>
            <a:noFill/>
          </a:ln>
          <a:effectLst>
            <a:outerShdw blurRad="292100" dist="139700" dir="2700000" algn="tl" rotWithShape="0">
              <a:srgbClr val="333333">
                <a:alpha val="65000"/>
              </a:srgbClr>
            </a:outerShdw>
          </a:effectLst>
        </p:spPr>
      </p:pic>
      <p:pic>
        <p:nvPicPr>
          <p:cNvPr id="6" name="Picture 5" descr="kuba_baumratte_title.jpg">
            <a:extLst>
              <a:ext uri="{FF2B5EF4-FFF2-40B4-BE49-F238E27FC236}">
                <a16:creationId xmlns:a16="http://schemas.microsoft.com/office/drawing/2014/main" id="{C88AB679-43FE-4EF3-8151-E74638EEECBA}"/>
              </a:ext>
            </a:extLst>
          </p:cNvPr>
          <p:cNvPicPr>
            <a:picLocks noChangeAspect="1"/>
          </p:cNvPicPr>
          <p:nvPr/>
        </p:nvPicPr>
        <p:blipFill>
          <a:blip r:embed="rId3"/>
          <a:srcRect l="4299" r="2866"/>
          <a:stretch>
            <a:fillRect/>
          </a:stretch>
        </p:blipFill>
        <p:spPr>
          <a:xfrm>
            <a:off x="5407025" y="3505200"/>
            <a:ext cx="3279775" cy="23574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7E9523DE-8AFC-4BAA-9107-96B11613E67A}"/>
              </a:ext>
            </a:extLst>
          </p:cNvPr>
          <p:cNvSpPr>
            <a:spLocks noGrp="1"/>
          </p:cNvSpPr>
          <p:nvPr>
            <p:ph idx="1"/>
          </p:nvPr>
        </p:nvSpPr>
        <p:spPr>
          <a:xfrm>
            <a:off x="457200" y="3276600"/>
            <a:ext cx="8229600" cy="2743200"/>
          </a:xfrm>
        </p:spPr>
        <p:txBody>
          <a:bodyPr/>
          <a:lstStyle/>
          <a:p>
            <a:pPr algn="just" eaLnBrk="1" hangingPunct="1"/>
            <a:r>
              <a:rPr lang="en-US" altLang="en-US" sz="2400"/>
              <a:t>The </a:t>
            </a:r>
            <a:r>
              <a:rPr lang="en-US" altLang="en-US" sz="2400" b="1"/>
              <a:t>solenodon</a:t>
            </a:r>
            <a:r>
              <a:rPr lang="en-US" altLang="en-US" sz="2400"/>
              <a:t> is perhaps the strangest of all of Cuba’s endemic mammals. </a:t>
            </a:r>
          </a:p>
          <a:p>
            <a:pPr algn="just" eaLnBrk="1" hangingPunct="1"/>
            <a:r>
              <a:rPr lang="en-US" altLang="en-US" sz="2400"/>
              <a:t>This large, shrew-like creature has venomous saliva. </a:t>
            </a:r>
          </a:p>
          <a:p>
            <a:pPr algn="just" eaLnBrk="1" hangingPunct="1"/>
            <a:r>
              <a:rPr lang="en-US" altLang="en-US" sz="2400"/>
              <a:t>It is also an ancient species, very closely resembling an ancestor that existed alongside dinosaurs. </a:t>
            </a:r>
          </a:p>
          <a:p>
            <a:pPr algn="just" eaLnBrk="1" hangingPunct="1"/>
            <a:r>
              <a:rPr lang="en-US" altLang="en-US" sz="2400"/>
              <a:t>Today, the Cuban solenodon is critically endangered.</a:t>
            </a:r>
          </a:p>
          <a:p>
            <a:pPr eaLnBrk="1" hangingPunct="1"/>
            <a:endParaRPr lang="en-US" altLang="en-US"/>
          </a:p>
        </p:txBody>
      </p:sp>
      <p:pic>
        <p:nvPicPr>
          <p:cNvPr id="4" name="Picture 3" descr="sole1.jpg">
            <a:extLst>
              <a:ext uri="{FF2B5EF4-FFF2-40B4-BE49-F238E27FC236}">
                <a16:creationId xmlns:a16="http://schemas.microsoft.com/office/drawing/2014/main" id="{789B1F33-79A8-43E9-BC01-5D241DB98030}"/>
              </a:ext>
            </a:extLst>
          </p:cNvPr>
          <p:cNvPicPr>
            <a:picLocks noChangeAspect="1"/>
          </p:cNvPicPr>
          <p:nvPr/>
        </p:nvPicPr>
        <p:blipFill>
          <a:blip r:embed="rId2"/>
          <a:stretch>
            <a:fillRect/>
          </a:stretch>
        </p:blipFill>
        <p:spPr>
          <a:xfrm>
            <a:off x="2438400" y="457200"/>
            <a:ext cx="38862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4C8440AE-C670-4AC4-B48C-72C50F120ED4}"/>
              </a:ext>
            </a:extLst>
          </p:cNvPr>
          <p:cNvSpPr>
            <a:spLocks noGrp="1"/>
          </p:cNvSpPr>
          <p:nvPr>
            <p:ph idx="1"/>
          </p:nvPr>
        </p:nvSpPr>
        <p:spPr>
          <a:xfrm>
            <a:off x="457200" y="685800"/>
            <a:ext cx="4038600" cy="2286000"/>
          </a:xfrm>
        </p:spPr>
        <p:txBody>
          <a:bodyPr/>
          <a:lstStyle/>
          <a:p>
            <a:pPr algn="just" eaLnBrk="1" hangingPunct="1"/>
            <a:r>
              <a:rPr lang="en-US" altLang="en-US" sz="2400"/>
              <a:t>While mammals are few, reptiles are plentiful in Cuba. They include several species of endemic snakes, like this </a:t>
            </a:r>
            <a:r>
              <a:rPr lang="en-US" altLang="en-US" sz="2400" b="1"/>
              <a:t>dusky pygmy boa</a:t>
            </a:r>
            <a:r>
              <a:rPr lang="en-US" altLang="en-US" sz="2400"/>
              <a:t>.</a:t>
            </a:r>
          </a:p>
        </p:txBody>
      </p:sp>
      <p:pic>
        <p:nvPicPr>
          <p:cNvPr id="4" name="Picture 3" descr="DSC01677.jpg">
            <a:extLst>
              <a:ext uri="{FF2B5EF4-FFF2-40B4-BE49-F238E27FC236}">
                <a16:creationId xmlns:a16="http://schemas.microsoft.com/office/drawing/2014/main" id="{1C718997-C206-4F9C-B988-D07BE5E1808C}"/>
              </a:ext>
            </a:extLst>
          </p:cNvPr>
          <p:cNvPicPr>
            <a:picLocks noChangeAspect="1"/>
          </p:cNvPicPr>
          <p:nvPr/>
        </p:nvPicPr>
        <p:blipFill>
          <a:blip r:embed="rId2"/>
          <a:stretch>
            <a:fillRect/>
          </a:stretch>
        </p:blipFill>
        <p:spPr>
          <a:xfrm>
            <a:off x="4876800" y="457200"/>
            <a:ext cx="3771900" cy="2514600"/>
          </a:xfrm>
          <a:prstGeom prst="rect">
            <a:avLst/>
          </a:prstGeom>
          <a:ln>
            <a:noFill/>
          </a:ln>
          <a:effectLst>
            <a:outerShdw blurRad="292100" dist="139700" dir="2700000" algn="tl" rotWithShape="0">
              <a:srgbClr val="333333">
                <a:alpha val="65000"/>
              </a:srgbClr>
            </a:outerShdw>
          </a:effectLst>
        </p:spPr>
      </p:pic>
      <p:sp>
        <p:nvSpPr>
          <p:cNvPr id="16388" name="Content Placeholder 2">
            <a:extLst>
              <a:ext uri="{FF2B5EF4-FFF2-40B4-BE49-F238E27FC236}">
                <a16:creationId xmlns:a16="http://schemas.microsoft.com/office/drawing/2014/main" id="{DC0021CF-A6E5-4E57-9F7F-E9321AF49985}"/>
              </a:ext>
            </a:extLst>
          </p:cNvPr>
          <p:cNvSpPr txBox="1">
            <a:spLocks/>
          </p:cNvSpPr>
          <p:nvPr/>
        </p:nvSpPr>
        <p:spPr bwMode="auto">
          <a:xfrm>
            <a:off x="4953000" y="3886200"/>
            <a:ext cx="3733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Lizards are also very common, like this</a:t>
            </a:r>
            <a:r>
              <a:rPr lang="en-US" altLang="en-US" sz="2400" b="1"/>
              <a:t> saw scaled curly-tailed lizard</a:t>
            </a:r>
            <a:r>
              <a:rPr lang="en-US" altLang="en-US" sz="2400"/>
              <a:t>.</a:t>
            </a:r>
          </a:p>
        </p:txBody>
      </p:sp>
      <p:pic>
        <p:nvPicPr>
          <p:cNvPr id="6" name="Picture 5" descr="DSC08377.jpg">
            <a:extLst>
              <a:ext uri="{FF2B5EF4-FFF2-40B4-BE49-F238E27FC236}">
                <a16:creationId xmlns:a16="http://schemas.microsoft.com/office/drawing/2014/main" id="{A8D1BD31-5D34-44C3-8889-962D027D6265}"/>
              </a:ext>
            </a:extLst>
          </p:cNvPr>
          <p:cNvPicPr>
            <a:picLocks noChangeAspect="1"/>
          </p:cNvPicPr>
          <p:nvPr/>
        </p:nvPicPr>
        <p:blipFill>
          <a:blip r:embed="rId3"/>
          <a:stretch>
            <a:fillRect/>
          </a:stretch>
        </p:blipFill>
        <p:spPr>
          <a:xfrm>
            <a:off x="685800" y="3200400"/>
            <a:ext cx="3886200" cy="2592388"/>
          </a:xfrm>
          <a:prstGeom prst="rect">
            <a:avLst/>
          </a:prstGeom>
          <a:ln>
            <a:noFill/>
          </a:ln>
          <a:effectLst>
            <a:outerShdw blurRad="292100" dist="139700" dir="2700000" algn="tl" rotWithShape="0">
              <a:srgbClr val="333333">
                <a:alpha val="65000"/>
              </a:srgbClr>
            </a:outerShdw>
          </a:effectLst>
        </p:spPr>
      </p:pic>
      <p:pic>
        <p:nvPicPr>
          <p:cNvPr id="16390" name="Picture 6" descr="RSKern logo.png">
            <a:extLst>
              <a:ext uri="{FF2B5EF4-FFF2-40B4-BE49-F238E27FC236}">
                <a16:creationId xmlns:a16="http://schemas.microsoft.com/office/drawing/2014/main" id="{12FAA940-EC17-4AB6-B4C2-E0E795A07EE1}"/>
              </a:ext>
            </a:extLst>
          </p:cNvPr>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7772400" y="27432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RSKern logo.png">
            <a:extLst>
              <a:ext uri="{FF2B5EF4-FFF2-40B4-BE49-F238E27FC236}">
                <a16:creationId xmlns:a16="http://schemas.microsoft.com/office/drawing/2014/main" id="{0E4167DB-B2E2-4461-BC53-AD4A868BAD79}"/>
              </a:ext>
            </a:extLst>
          </p:cNvPr>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762000" y="3429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09B45-0E34-453C-AFED-6121DF6A3FE3}"/>
              </a:ext>
            </a:extLst>
          </p:cNvPr>
          <p:cNvSpPr>
            <a:spLocks noGrp="1"/>
          </p:cNvSpPr>
          <p:nvPr>
            <p:ph idx="1"/>
          </p:nvPr>
        </p:nvSpPr>
        <p:spPr>
          <a:xfrm>
            <a:off x="457200" y="304800"/>
            <a:ext cx="8077200" cy="1295400"/>
          </a:xfrm>
        </p:spPr>
        <p:txBody>
          <a:bodyPr rtlCol="0">
            <a:normAutofit fontScale="92500" lnSpcReduction="20000"/>
          </a:bodyPr>
          <a:lstStyle/>
          <a:p>
            <a:pPr algn="just" eaLnBrk="1" fontAlgn="auto" hangingPunct="1">
              <a:spcAft>
                <a:spcPts val="0"/>
              </a:spcAft>
              <a:defRPr/>
            </a:pPr>
            <a:r>
              <a:rPr lang="en-US" dirty="0"/>
              <a:t>Cuba is home to more than 60 species of lizards from the genus </a:t>
            </a:r>
            <a:r>
              <a:rPr lang="en-US" b="1" i="1" dirty="0" err="1"/>
              <a:t>Anolis</a:t>
            </a:r>
            <a:r>
              <a:rPr lang="en-US" dirty="0"/>
              <a:t>, most of which are endemic. </a:t>
            </a:r>
          </a:p>
        </p:txBody>
      </p:sp>
      <p:sp>
        <p:nvSpPr>
          <p:cNvPr id="17411" name="Content Placeholder 2">
            <a:extLst>
              <a:ext uri="{FF2B5EF4-FFF2-40B4-BE49-F238E27FC236}">
                <a16:creationId xmlns:a16="http://schemas.microsoft.com/office/drawing/2014/main" id="{7E99903E-C254-476B-8A29-BFDEF5FA0DF5}"/>
              </a:ext>
            </a:extLst>
          </p:cNvPr>
          <p:cNvSpPr txBox="1">
            <a:spLocks/>
          </p:cNvSpPr>
          <p:nvPr/>
        </p:nvSpPr>
        <p:spPr bwMode="auto">
          <a:xfrm>
            <a:off x="3657600" y="4343400"/>
            <a:ext cx="518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a:t>By comparison, Florida only has one native species: </a:t>
            </a:r>
            <a:r>
              <a:rPr lang="en-US" altLang="en-US" b="1" i="1"/>
              <a:t>Anolis carolinensis</a:t>
            </a:r>
          </a:p>
        </p:txBody>
      </p:sp>
      <p:pic>
        <p:nvPicPr>
          <p:cNvPr id="8" name="Picture 7" descr="DSC08458 (2).jpg">
            <a:extLst>
              <a:ext uri="{FF2B5EF4-FFF2-40B4-BE49-F238E27FC236}">
                <a16:creationId xmlns:a16="http://schemas.microsoft.com/office/drawing/2014/main" id="{90D4919B-5C39-4FD8-AFAB-B8812B9A57AD}"/>
              </a:ext>
            </a:extLst>
          </p:cNvPr>
          <p:cNvPicPr>
            <a:picLocks noChangeAspect="1"/>
          </p:cNvPicPr>
          <p:nvPr/>
        </p:nvPicPr>
        <p:blipFill>
          <a:blip r:embed="rId2"/>
          <a:stretch>
            <a:fillRect/>
          </a:stretch>
        </p:blipFill>
        <p:spPr>
          <a:xfrm>
            <a:off x="838200" y="1741488"/>
            <a:ext cx="1600200" cy="2220912"/>
          </a:xfrm>
          <a:prstGeom prst="rect">
            <a:avLst/>
          </a:prstGeom>
          <a:ln>
            <a:noFill/>
          </a:ln>
          <a:effectLst>
            <a:outerShdw blurRad="292100" dist="139700" dir="2700000" algn="tl" rotWithShape="0">
              <a:srgbClr val="333333">
                <a:alpha val="65000"/>
              </a:srgbClr>
            </a:outerShdw>
          </a:effectLst>
        </p:spPr>
      </p:pic>
      <p:pic>
        <p:nvPicPr>
          <p:cNvPr id="9" name="Picture 8" descr="17991600_10155185632064054_4929975997065470460_o.jpg">
            <a:extLst>
              <a:ext uri="{FF2B5EF4-FFF2-40B4-BE49-F238E27FC236}">
                <a16:creationId xmlns:a16="http://schemas.microsoft.com/office/drawing/2014/main" id="{5797078D-0DF5-4437-93E8-476821E07892}"/>
              </a:ext>
            </a:extLst>
          </p:cNvPr>
          <p:cNvPicPr>
            <a:picLocks noChangeAspect="1"/>
          </p:cNvPicPr>
          <p:nvPr/>
        </p:nvPicPr>
        <p:blipFill>
          <a:blip r:embed="rId3"/>
          <a:srcRect l="45943"/>
          <a:stretch>
            <a:fillRect/>
          </a:stretch>
        </p:blipFill>
        <p:spPr>
          <a:xfrm>
            <a:off x="2784475" y="1752600"/>
            <a:ext cx="1482725" cy="2193925"/>
          </a:xfrm>
          <a:prstGeom prst="rect">
            <a:avLst/>
          </a:prstGeom>
          <a:ln>
            <a:noFill/>
          </a:ln>
          <a:effectLst>
            <a:outerShdw blurRad="292100" dist="139700" dir="2700000" algn="tl" rotWithShape="0">
              <a:srgbClr val="333333">
                <a:alpha val="65000"/>
              </a:srgbClr>
            </a:outerShdw>
          </a:effectLst>
        </p:spPr>
      </p:pic>
      <p:pic>
        <p:nvPicPr>
          <p:cNvPr id="6" name="Picture 5" descr="download.jpg">
            <a:extLst>
              <a:ext uri="{FF2B5EF4-FFF2-40B4-BE49-F238E27FC236}">
                <a16:creationId xmlns:a16="http://schemas.microsoft.com/office/drawing/2014/main" id="{66CFAD17-1FEB-4C22-A476-91B807F66F32}"/>
              </a:ext>
            </a:extLst>
          </p:cNvPr>
          <p:cNvPicPr>
            <a:picLocks noChangeAspect="1"/>
          </p:cNvPicPr>
          <p:nvPr/>
        </p:nvPicPr>
        <p:blipFill>
          <a:blip r:embed="rId4"/>
          <a:stretch>
            <a:fillRect/>
          </a:stretch>
        </p:blipFill>
        <p:spPr>
          <a:xfrm>
            <a:off x="838200" y="4295775"/>
            <a:ext cx="2657475" cy="1724025"/>
          </a:xfrm>
          <a:prstGeom prst="rect">
            <a:avLst/>
          </a:prstGeom>
          <a:ln>
            <a:noFill/>
          </a:ln>
          <a:effectLst>
            <a:outerShdw blurRad="292100" dist="139700" dir="2700000" algn="tl" rotWithShape="0">
              <a:srgbClr val="333333">
                <a:alpha val="65000"/>
              </a:srgbClr>
            </a:outerShdw>
          </a:effectLst>
        </p:spPr>
      </p:pic>
      <p:pic>
        <p:nvPicPr>
          <p:cNvPr id="17415" name="Picture 9" descr="RSKern logo.png">
            <a:extLst>
              <a:ext uri="{FF2B5EF4-FFF2-40B4-BE49-F238E27FC236}">
                <a16:creationId xmlns:a16="http://schemas.microsoft.com/office/drawing/2014/main" id="{25C41396-E91A-4C0D-9CA8-62810A8D5B67}"/>
              </a:ext>
            </a:extLst>
          </p:cNvPr>
          <p:cNvPicPr>
            <a:picLocks noChangeAspect="1"/>
          </p:cNvPicPr>
          <p:nvPr/>
        </p:nvPicPr>
        <p:blipFill>
          <a:blip r:embed="rId5">
            <a:lum bright="100000"/>
            <a:extLst>
              <a:ext uri="{28A0092B-C50C-407E-A947-70E740481C1C}">
                <a14:useLocalDpi xmlns:a14="http://schemas.microsoft.com/office/drawing/2010/main" val="0"/>
              </a:ext>
            </a:extLst>
          </a:blip>
          <a:srcRect/>
          <a:stretch>
            <a:fillRect/>
          </a:stretch>
        </p:blipFill>
        <p:spPr bwMode="auto">
          <a:xfrm>
            <a:off x="1371600" y="3352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Zapata short vid.00_02_14_29.Still005.jpg">
            <a:extLst>
              <a:ext uri="{FF2B5EF4-FFF2-40B4-BE49-F238E27FC236}">
                <a16:creationId xmlns:a16="http://schemas.microsoft.com/office/drawing/2014/main" id="{05DC44DB-DE82-41CF-A11E-A004566E9468}"/>
              </a:ext>
            </a:extLst>
          </p:cNvPr>
          <p:cNvPicPr>
            <a:picLocks noChangeAspect="1"/>
          </p:cNvPicPr>
          <p:nvPr/>
        </p:nvPicPr>
        <p:blipFill>
          <a:blip r:embed="rId6"/>
          <a:stretch>
            <a:fillRect/>
          </a:stretch>
        </p:blipFill>
        <p:spPr>
          <a:xfrm>
            <a:off x="4648200" y="1776413"/>
            <a:ext cx="3886200" cy="21859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1B42DB-B8B3-4804-9E18-A96C22838132}"/>
              </a:ext>
            </a:extLst>
          </p:cNvPr>
          <p:cNvSpPr/>
          <p:nvPr/>
        </p:nvSpPr>
        <p:spPr>
          <a:xfrm>
            <a:off x="0" y="3048000"/>
            <a:ext cx="91440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435" name="Content Placeholder 2">
            <a:extLst>
              <a:ext uri="{FF2B5EF4-FFF2-40B4-BE49-F238E27FC236}">
                <a16:creationId xmlns:a16="http://schemas.microsoft.com/office/drawing/2014/main" id="{BC380ED9-0240-41B9-A22B-61C3260DA0AE}"/>
              </a:ext>
            </a:extLst>
          </p:cNvPr>
          <p:cNvSpPr>
            <a:spLocks noGrp="1"/>
          </p:cNvSpPr>
          <p:nvPr>
            <p:ph idx="1"/>
          </p:nvPr>
        </p:nvSpPr>
        <p:spPr>
          <a:xfrm>
            <a:off x="457200" y="228600"/>
            <a:ext cx="8229600" cy="3048000"/>
          </a:xfrm>
        </p:spPr>
        <p:txBody>
          <a:bodyPr/>
          <a:lstStyle/>
          <a:p>
            <a:pPr algn="just" eaLnBrk="1" hangingPunct="1"/>
            <a:r>
              <a:rPr lang="en-US" altLang="en-US" sz="2400"/>
              <a:t>In Florida there are several species of lizards that have been introduced from other parts of the Caribbean, South America, Africa or Asia. These are called </a:t>
            </a:r>
            <a:r>
              <a:rPr lang="en-US" altLang="en-US" sz="2400" b="1" i="1"/>
              <a:t>exotic species</a:t>
            </a:r>
            <a:r>
              <a:rPr lang="en-US" altLang="en-US" sz="2400"/>
              <a:t>. </a:t>
            </a:r>
          </a:p>
          <a:p>
            <a:pPr algn="just" eaLnBrk="1" hangingPunct="1"/>
            <a:r>
              <a:rPr lang="en-US" altLang="en-US" sz="2400"/>
              <a:t>Many of these came here through the pet trade, were released and in some cases they displace the native species or cause damage to the native ecosystem. We call these </a:t>
            </a:r>
            <a:r>
              <a:rPr lang="en-US" altLang="en-US" sz="2400" b="1" i="1"/>
              <a:t>invasive species</a:t>
            </a:r>
          </a:p>
        </p:txBody>
      </p:sp>
      <p:sp>
        <p:nvSpPr>
          <p:cNvPr id="18436" name="TextBox 3">
            <a:extLst>
              <a:ext uri="{FF2B5EF4-FFF2-40B4-BE49-F238E27FC236}">
                <a16:creationId xmlns:a16="http://schemas.microsoft.com/office/drawing/2014/main" id="{DF48C04C-A932-4C8D-B10B-012EDDE96BC9}"/>
              </a:ext>
            </a:extLst>
          </p:cNvPr>
          <p:cNvSpPr txBox="1">
            <a:spLocks noChangeArrowheads="1"/>
          </p:cNvSpPr>
          <p:nvPr/>
        </p:nvSpPr>
        <p:spPr bwMode="auto">
          <a:xfrm>
            <a:off x="381000" y="3124200"/>
            <a:ext cx="8305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i="1"/>
              <a:t>Exotic Species- </a:t>
            </a:r>
            <a:r>
              <a:rPr lang="en-US" altLang="en-US" sz="2800" i="1"/>
              <a:t>species of plants or animals that are growing in a nonnative environment</a:t>
            </a:r>
          </a:p>
        </p:txBody>
      </p:sp>
      <p:sp>
        <p:nvSpPr>
          <p:cNvPr id="18437" name="TextBox 4">
            <a:extLst>
              <a:ext uri="{FF2B5EF4-FFF2-40B4-BE49-F238E27FC236}">
                <a16:creationId xmlns:a16="http://schemas.microsoft.com/office/drawing/2014/main" id="{4B4AC3FF-06C8-4AC2-974C-41C621EE1CAE}"/>
              </a:ext>
            </a:extLst>
          </p:cNvPr>
          <p:cNvSpPr txBox="1">
            <a:spLocks noChangeArrowheads="1"/>
          </p:cNvSpPr>
          <p:nvPr/>
        </p:nvSpPr>
        <p:spPr bwMode="auto">
          <a:xfrm>
            <a:off x="381000" y="4191000"/>
            <a:ext cx="838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i="1"/>
              <a:t>Invasive Species- </a:t>
            </a:r>
            <a:r>
              <a:rPr lang="en-US" altLang="en-US" sz="2800" i="1"/>
              <a:t>a</a:t>
            </a:r>
            <a:r>
              <a:rPr lang="en-US" altLang="en-US" sz="2800" b="1" i="1"/>
              <a:t> </a:t>
            </a:r>
            <a:r>
              <a:rPr lang="en-US" altLang="en-US" sz="2800" i="1"/>
              <a:t>species that is non-native to the ecosystem and whose introduction causes or is likely to cause economic or environmental harm or harm to human health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44A02EA0-032B-4C8A-AD48-48623C3A86E5}"/>
              </a:ext>
            </a:extLst>
          </p:cNvPr>
          <p:cNvSpPr>
            <a:spLocks noGrp="1"/>
          </p:cNvSpPr>
          <p:nvPr>
            <p:ph idx="1"/>
          </p:nvPr>
        </p:nvSpPr>
        <p:spPr>
          <a:xfrm>
            <a:off x="609600" y="4267200"/>
            <a:ext cx="7620000" cy="2209800"/>
          </a:xfrm>
        </p:spPr>
        <p:txBody>
          <a:bodyPr/>
          <a:lstStyle/>
          <a:p>
            <a:pPr algn="just" eaLnBrk="1" hangingPunct="1">
              <a:buFont typeface="Arial" panose="020B0604020202020204" pitchFamily="34" charset="0"/>
              <a:buNone/>
            </a:pPr>
            <a:endParaRPr lang="en-US" altLang="en-US" sz="2400"/>
          </a:p>
          <a:p>
            <a:pPr algn="just" eaLnBrk="1" hangingPunct="1"/>
            <a:r>
              <a:rPr lang="en-US" altLang="en-US" sz="2200"/>
              <a:t>In certain areas of Zapata Swamp, they share habitat with American Crocodiles. It is now known that the two species are beginning to interbreed. This could be bad for the survival of the Cuban crocodile, which numbers about 2,500 in the wild.</a:t>
            </a:r>
          </a:p>
          <a:p>
            <a:pPr eaLnBrk="1" hangingPunct="1"/>
            <a:endParaRPr lang="en-US" altLang="en-US"/>
          </a:p>
        </p:txBody>
      </p:sp>
      <p:pic>
        <p:nvPicPr>
          <p:cNvPr id="19459" name="Picture 3" descr="RX309859.jpg">
            <a:extLst>
              <a:ext uri="{FF2B5EF4-FFF2-40B4-BE49-F238E27FC236}">
                <a16:creationId xmlns:a16="http://schemas.microsoft.com/office/drawing/2014/main" id="{8E714146-0D5E-4579-8BB1-C05F12E0B8B8}"/>
              </a:ext>
            </a:extLst>
          </p:cNvPr>
          <p:cNvPicPr>
            <a:picLocks noChangeAspect="1"/>
          </p:cNvPicPr>
          <p:nvPr/>
        </p:nvPicPr>
        <p:blipFill>
          <a:blip r:embed="rId2">
            <a:extLst>
              <a:ext uri="{28A0092B-C50C-407E-A947-70E740481C1C}">
                <a14:useLocalDpi xmlns:a14="http://schemas.microsoft.com/office/drawing/2010/main" val="0"/>
              </a:ext>
            </a:extLst>
          </a:blip>
          <a:srcRect t="6757"/>
          <a:stretch>
            <a:fillRect/>
          </a:stretch>
        </p:blipFill>
        <p:spPr bwMode="auto">
          <a:xfrm>
            <a:off x="838200" y="304800"/>
            <a:ext cx="7467600" cy="420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1EF8976-7B6C-4C46-845D-51B3C1428080}"/>
              </a:ext>
            </a:extLst>
          </p:cNvPr>
          <p:cNvSpPr/>
          <p:nvPr/>
        </p:nvSpPr>
        <p:spPr>
          <a:xfrm>
            <a:off x="838200" y="3352800"/>
            <a:ext cx="7467600" cy="1143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461" name="TextBox 4">
            <a:extLst>
              <a:ext uri="{FF2B5EF4-FFF2-40B4-BE49-F238E27FC236}">
                <a16:creationId xmlns:a16="http://schemas.microsoft.com/office/drawing/2014/main" id="{255AFEAD-B6A9-4683-A50F-C75CA7A6F19F}"/>
              </a:ext>
            </a:extLst>
          </p:cNvPr>
          <p:cNvSpPr txBox="1">
            <a:spLocks noChangeArrowheads="1"/>
          </p:cNvSpPr>
          <p:nvPr/>
        </p:nvSpPr>
        <p:spPr bwMode="auto">
          <a:xfrm>
            <a:off x="1066800" y="3311525"/>
            <a:ext cx="7391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200">
                <a:solidFill>
                  <a:schemeClr val="bg1"/>
                </a:solidFill>
              </a:rPr>
              <a:t>Cuba’s most famous reptile is the </a:t>
            </a:r>
            <a:r>
              <a:rPr lang="en-US" altLang="en-US" sz="2200" b="1">
                <a:solidFill>
                  <a:schemeClr val="bg1"/>
                </a:solidFill>
              </a:rPr>
              <a:t>Cuban crocodile</a:t>
            </a:r>
            <a:r>
              <a:rPr lang="en-US" altLang="en-US" sz="2200">
                <a:solidFill>
                  <a:schemeClr val="bg1"/>
                </a:solidFill>
              </a:rPr>
              <a:t>. This feisty crocodile is only found in two wetland areas in Cuba: Zapata Swamp and Lanier Swamp on Isla de Juventud. </a:t>
            </a:r>
          </a:p>
        </p:txBody>
      </p:sp>
      <p:pic>
        <p:nvPicPr>
          <p:cNvPr id="19462" name="Picture 6" descr="RSKern logo.png">
            <a:extLst>
              <a:ext uri="{FF2B5EF4-FFF2-40B4-BE49-F238E27FC236}">
                <a16:creationId xmlns:a16="http://schemas.microsoft.com/office/drawing/2014/main" id="{390D3D7F-D226-4E52-B873-53AB74DC627D}"/>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391400" y="381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B4D91C-4253-408B-B810-044BB91DE374}"/>
              </a:ext>
            </a:extLst>
          </p:cNvPr>
          <p:cNvSpPr>
            <a:spLocks noGrp="1"/>
          </p:cNvSpPr>
          <p:nvPr>
            <p:ph type="title"/>
          </p:nvPr>
        </p:nvSpPr>
        <p:spPr>
          <a:xfrm>
            <a:off x="457200" y="152400"/>
            <a:ext cx="8229600" cy="762000"/>
          </a:xfrm>
        </p:spPr>
        <p:txBody>
          <a:bodyPr rtlCol="0">
            <a:normAutofit/>
          </a:bodyPr>
          <a:lstStyle/>
          <a:p>
            <a:pPr eaLnBrk="1" fontAlgn="auto" hangingPunct="1">
              <a:spcAft>
                <a:spcPts val="0"/>
              </a:spcAft>
              <a:defRPr/>
            </a:pPr>
            <a:r>
              <a:rPr lang="en-US" sz="3600"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rPr>
              <a:t>Quiz #2</a:t>
            </a:r>
          </a:p>
        </p:txBody>
      </p:sp>
      <p:sp>
        <p:nvSpPr>
          <p:cNvPr id="7" name="Content Placeholder 6">
            <a:extLst>
              <a:ext uri="{FF2B5EF4-FFF2-40B4-BE49-F238E27FC236}">
                <a16:creationId xmlns:a16="http://schemas.microsoft.com/office/drawing/2014/main" id="{717B6D55-211E-4910-A98D-0BB2E75B0FBE}"/>
              </a:ext>
            </a:extLst>
          </p:cNvPr>
          <p:cNvSpPr>
            <a:spLocks noGrp="1"/>
          </p:cNvSpPr>
          <p:nvPr>
            <p:ph idx="1"/>
          </p:nvPr>
        </p:nvSpPr>
        <p:spPr>
          <a:xfrm>
            <a:off x="457200" y="914400"/>
            <a:ext cx="8382000" cy="4830763"/>
          </a:xfrm>
        </p:spPr>
        <p:txBody>
          <a:bodyPr rtlCol="0">
            <a:normAutofit lnSpcReduction="10000"/>
          </a:bodyPr>
          <a:lstStyle/>
          <a:p>
            <a:pPr marL="457200" indent="-457200" eaLnBrk="1" fontAlgn="auto" hangingPunct="1">
              <a:spcAft>
                <a:spcPts val="0"/>
              </a:spcAft>
              <a:buFont typeface="Arial" panose="020B0604020202020204" pitchFamily="34" charset="0"/>
              <a:buAutoNum type="arabicPeriod"/>
              <a:defRPr/>
            </a:pPr>
            <a:r>
              <a:rPr lang="en-US" sz="2000" b="1" dirty="0">
                <a:solidFill>
                  <a:schemeClr val="tx2">
                    <a:lumMod val="75000"/>
                  </a:schemeClr>
                </a:solidFill>
              </a:rPr>
              <a:t>Which of the following statements is true about </a:t>
            </a:r>
            <a:r>
              <a:rPr lang="en-US" sz="2000" b="1" i="1" dirty="0">
                <a:solidFill>
                  <a:schemeClr val="tx2">
                    <a:lumMod val="75000"/>
                  </a:schemeClr>
                </a:solidFill>
              </a:rPr>
              <a:t>invasive species</a:t>
            </a:r>
            <a:r>
              <a:rPr lang="en-US" sz="2000" b="1" dirty="0">
                <a:solidFill>
                  <a:schemeClr val="tx2">
                    <a:lumMod val="75000"/>
                  </a:schemeClr>
                </a:solidFill>
              </a:rPr>
              <a:t>?</a:t>
            </a:r>
          </a:p>
          <a:p>
            <a:pPr marL="0" indent="0" eaLnBrk="1" fontAlgn="auto" hangingPunct="1">
              <a:spcAft>
                <a:spcPts val="0"/>
              </a:spcAft>
              <a:buFont typeface="Arial" panose="020B0604020202020204" pitchFamily="34" charset="0"/>
              <a:buNone/>
              <a:defRPr/>
            </a:pPr>
            <a:r>
              <a:rPr lang="en-US" sz="2000" dirty="0">
                <a:solidFill>
                  <a:srgbClr val="800000"/>
                </a:solidFill>
              </a:rPr>
              <a:t>       A. They cause little to no damage to native species</a:t>
            </a:r>
          </a:p>
          <a:p>
            <a:pPr marL="0" indent="0" eaLnBrk="1" fontAlgn="auto" hangingPunct="1">
              <a:spcAft>
                <a:spcPts val="0"/>
              </a:spcAft>
              <a:buFont typeface="Arial" panose="020B0604020202020204" pitchFamily="34" charset="0"/>
              <a:buNone/>
              <a:defRPr/>
            </a:pPr>
            <a:r>
              <a:rPr lang="en-US" sz="2000" dirty="0">
                <a:solidFill>
                  <a:srgbClr val="800000"/>
                </a:solidFill>
              </a:rPr>
              <a:t>       B. They often displace native species</a:t>
            </a:r>
          </a:p>
          <a:p>
            <a:pPr marL="0" indent="0" eaLnBrk="1" fontAlgn="auto" hangingPunct="1">
              <a:spcAft>
                <a:spcPts val="0"/>
              </a:spcAft>
              <a:buFont typeface="Arial" panose="020B0604020202020204" pitchFamily="34" charset="0"/>
              <a:buNone/>
              <a:defRPr/>
            </a:pPr>
            <a:r>
              <a:rPr lang="en-US" sz="2000" dirty="0">
                <a:solidFill>
                  <a:srgbClr val="800000"/>
                </a:solidFill>
              </a:rPr>
              <a:t>       C. They usually disappear on their own</a:t>
            </a:r>
          </a:p>
          <a:p>
            <a:pPr marL="0" indent="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AutoNum type="arabicPeriod" startAt="2"/>
              <a:defRPr/>
            </a:pPr>
            <a:r>
              <a:rPr lang="en-US" sz="2000" b="1" dirty="0">
                <a:solidFill>
                  <a:schemeClr val="tx2">
                    <a:lumMod val="75000"/>
                  </a:schemeClr>
                </a:solidFill>
              </a:rPr>
              <a:t>Approximately ______ species of plants are endemic to Cuba.</a:t>
            </a:r>
          </a:p>
          <a:p>
            <a:pPr marL="0" indent="0" eaLnBrk="1" fontAlgn="auto" hangingPunct="1">
              <a:spcAft>
                <a:spcPts val="0"/>
              </a:spcAft>
              <a:buFont typeface="Arial" panose="020B0604020202020204" pitchFamily="34" charset="0"/>
              <a:buNone/>
              <a:defRPr/>
            </a:pPr>
            <a:r>
              <a:rPr lang="en-US" sz="2000" dirty="0">
                <a:solidFill>
                  <a:srgbClr val="800000"/>
                </a:solidFill>
              </a:rPr>
              <a:t>       A.  300</a:t>
            </a:r>
          </a:p>
          <a:p>
            <a:pPr marL="0" indent="0" eaLnBrk="1" fontAlgn="auto" hangingPunct="1">
              <a:spcAft>
                <a:spcPts val="0"/>
              </a:spcAft>
              <a:buFont typeface="Arial" panose="020B0604020202020204" pitchFamily="34" charset="0"/>
              <a:buNone/>
              <a:defRPr/>
            </a:pPr>
            <a:r>
              <a:rPr lang="en-US" sz="2000" dirty="0">
                <a:solidFill>
                  <a:srgbClr val="800000"/>
                </a:solidFill>
              </a:rPr>
              <a:t>       B. </a:t>
            </a:r>
            <a:r>
              <a:rPr lang="en-US" sz="2000" dirty="0"/>
              <a:t> </a:t>
            </a:r>
            <a:r>
              <a:rPr lang="en-US" sz="2000" dirty="0">
                <a:solidFill>
                  <a:srgbClr val="800000"/>
                </a:solidFill>
              </a:rPr>
              <a:t>3000</a:t>
            </a:r>
          </a:p>
          <a:p>
            <a:pPr marL="0" indent="0" eaLnBrk="1" fontAlgn="auto" hangingPunct="1">
              <a:spcAft>
                <a:spcPts val="0"/>
              </a:spcAft>
              <a:buFont typeface="Arial" panose="020B0604020202020204" pitchFamily="34" charset="0"/>
              <a:buNone/>
              <a:defRPr/>
            </a:pPr>
            <a:r>
              <a:rPr lang="en-US" sz="2000" dirty="0">
                <a:solidFill>
                  <a:srgbClr val="800000"/>
                </a:solidFill>
              </a:rPr>
              <a:t>       C.  1500</a:t>
            </a:r>
          </a:p>
          <a:p>
            <a:pPr marL="0" indent="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startAt="3"/>
              <a:defRPr/>
            </a:pPr>
            <a:r>
              <a:rPr lang="en-US" sz="2000" b="1" dirty="0">
                <a:solidFill>
                  <a:schemeClr val="tx2">
                    <a:lumMod val="75000"/>
                  </a:schemeClr>
                </a:solidFill>
              </a:rPr>
              <a:t>Which of the following is</a:t>
            </a:r>
            <a:r>
              <a:rPr lang="en-US" sz="2000" b="1" i="1" dirty="0">
                <a:solidFill>
                  <a:schemeClr val="tx2">
                    <a:lumMod val="75000"/>
                  </a:schemeClr>
                </a:solidFill>
              </a:rPr>
              <a:t> not </a:t>
            </a:r>
            <a:r>
              <a:rPr lang="en-US" sz="2000" b="1" dirty="0">
                <a:solidFill>
                  <a:schemeClr val="tx2">
                    <a:lumMod val="75000"/>
                  </a:schemeClr>
                </a:solidFill>
              </a:rPr>
              <a:t>true of the Cuban </a:t>
            </a:r>
            <a:r>
              <a:rPr lang="en-US" sz="2000" b="1" dirty="0" err="1">
                <a:solidFill>
                  <a:schemeClr val="tx2">
                    <a:lumMod val="75000"/>
                  </a:schemeClr>
                </a:solidFill>
              </a:rPr>
              <a:t>solenodon</a:t>
            </a:r>
            <a:r>
              <a:rPr lang="en-US" sz="2000" b="1" dirty="0">
                <a:solidFill>
                  <a:schemeClr val="tx2">
                    <a:lumMod val="75000"/>
                  </a:schemeClr>
                </a:solidFill>
              </a:rPr>
              <a:t>?</a:t>
            </a:r>
          </a:p>
          <a:p>
            <a:pPr marL="0" indent="0" eaLnBrk="1" fontAlgn="auto" hangingPunct="1">
              <a:spcAft>
                <a:spcPts val="0"/>
              </a:spcAft>
              <a:buFont typeface="Arial" panose="020B0604020202020204" pitchFamily="34" charset="0"/>
              <a:buNone/>
              <a:defRPr/>
            </a:pPr>
            <a:r>
              <a:rPr lang="en-US" sz="2000" dirty="0">
                <a:solidFill>
                  <a:srgbClr val="800000"/>
                </a:solidFill>
              </a:rPr>
              <a:t>       A.  It is a mammal related to the shrew</a:t>
            </a:r>
          </a:p>
          <a:p>
            <a:pPr marL="0" indent="0" eaLnBrk="1" fontAlgn="auto" hangingPunct="1">
              <a:spcAft>
                <a:spcPts val="0"/>
              </a:spcAft>
              <a:buFont typeface="Arial" panose="020B0604020202020204" pitchFamily="34" charset="0"/>
              <a:buNone/>
              <a:defRPr/>
            </a:pPr>
            <a:r>
              <a:rPr lang="en-US" sz="2000" dirty="0">
                <a:solidFill>
                  <a:srgbClr val="800000"/>
                </a:solidFill>
              </a:rPr>
              <a:t>       B. </a:t>
            </a:r>
            <a:r>
              <a:rPr lang="en-US" sz="2000" dirty="0"/>
              <a:t> </a:t>
            </a:r>
            <a:r>
              <a:rPr lang="en-US" sz="2000" dirty="0">
                <a:solidFill>
                  <a:srgbClr val="800000"/>
                </a:solidFill>
              </a:rPr>
              <a:t>It has venomous saliva</a:t>
            </a:r>
          </a:p>
          <a:p>
            <a:pPr marL="0" indent="0" eaLnBrk="1" fontAlgn="auto" hangingPunct="1">
              <a:spcAft>
                <a:spcPts val="0"/>
              </a:spcAft>
              <a:buFont typeface="Arial" panose="020B0604020202020204" pitchFamily="34" charset="0"/>
              <a:buNone/>
              <a:defRPr/>
            </a:pPr>
            <a:r>
              <a:rPr lang="en-US" sz="2000" dirty="0">
                <a:solidFill>
                  <a:srgbClr val="800000"/>
                </a:solidFill>
              </a:rPr>
              <a:t>       C.  It is common throughout Cuba</a:t>
            </a:r>
          </a:p>
        </p:txBody>
      </p:sp>
      <p:grpSp>
        <p:nvGrpSpPr>
          <p:cNvPr id="20484" name="Group 7">
            <a:extLst>
              <a:ext uri="{FF2B5EF4-FFF2-40B4-BE49-F238E27FC236}">
                <a16:creationId xmlns:a16="http://schemas.microsoft.com/office/drawing/2014/main" id="{4121D74B-E704-406C-89D1-1B74416A17D0}"/>
              </a:ext>
            </a:extLst>
          </p:cNvPr>
          <p:cNvGrpSpPr>
            <a:grpSpLocks/>
          </p:cNvGrpSpPr>
          <p:nvPr/>
        </p:nvGrpSpPr>
        <p:grpSpPr bwMode="auto">
          <a:xfrm>
            <a:off x="7086600" y="6324600"/>
            <a:ext cx="1905000" cy="457200"/>
            <a:chOff x="7086600" y="6324600"/>
            <a:chExt cx="1905000" cy="457200"/>
          </a:xfrm>
        </p:grpSpPr>
        <p:sp>
          <p:nvSpPr>
            <p:cNvPr id="9" name="Rounded Rectangle 8">
              <a:extLst>
                <a:ext uri="{FF2B5EF4-FFF2-40B4-BE49-F238E27FC236}">
                  <a16:creationId xmlns:a16="http://schemas.microsoft.com/office/drawing/2014/main" id="{710A9DC3-9277-4E91-B86F-3B1669FB83CA}"/>
                </a:ext>
              </a:extLst>
            </p:cNvPr>
            <p:cNvSpPr/>
            <p:nvPr/>
          </p:nvSpPr>
          <p:spPr>
            <a:xfrm>
              <a:off x="70866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6" name="TextBox 9">
              <a:hlinkClick r:id="rId2" action="ppaction://hlinksldjump"/>
              <a:extLst>
                <a:ext uri="{FF2B5EF4-FFF2-40B4-BE49-F238E27FC236}">
                  <a16:creationId xmlns:a16="http://schemas.microsoft.com/office/drawing/2014/main" id="{9DAECB29-E797-43FD-8520-F3926FD0404E}"/>
                </a:ext>
              </a:extLst>
            </p:cNvPr>
            <p:cNvSpPr txBox="1">
              <a:spLocks noChangeArrowheads="1"/>
            </p:cNvSpPr>
            <p:nvPr/>
          </p:nvSpPr>
          <p:spPr bwMode="auto">
            <a:xfrm>
              <a:off x="71628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o Hatiguanico Cuba.jpg">
            <a:extLst>
              <a:ext uri="{FF2B5EF4-FFF2-40B4-BE49-F238E27FC236}">
                <a16:creationId xmlns:a16="http://schemas.microsoft.com/office/drawing/2014/main" id="{41E93385-02F3-4401-B760-CB465ABA2092}"/>
              </a:ext>
            </a:extLst>
          </p:cNvPr>
          <p:cNvPicPr>
            <a:picLocks noChangeAspect="1"/>
          </p:cNvPicPr>
          <p:nvPr/>
        </p:nvPicPr>
        <p:blipFill>
          <a:blip r:embed="rId2" cstate="print"/>
          <a:srcRect t="18904" b="3288"/>
          <a:stretch>
            <a:fillRect/>
          </a:stretch>
        </p:blipFill>
        <p:spPr>
          <a:xfrm>
            <a:off x="537235" y="0"/>
            <a:ext cx="8073365"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AF611304-45EA-43DD-98AA-E38413125CC6}"/>
              </a:ext>
            </a:extLst>
          </p:cNvPr>
          <p:cNvSpPr/>
          <p:nvPr/>
        </p:nvSpPr>
        <p:spPr>
          <a:xfrm>
            <a:off x="2209800" y="304800"/>
            <a:ext cx="4648200" cy="1066800"/>
          </a:xfrm>
          <a:prstGeom prst="rect">
            <a:avLst/>
          </a:prstGeom>
          <a:solidFill>
            <a:schemeClr val="accent3">
              <a:lumMod val="60000"/>
              <a:lumOff val="4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508" name="Title 1">
            <a:extLst>
              <a:ext uri="{FF2B5EF4-FFF2-40B4-BE49-F238E27FC236}">
                <a16:creationId xmlns:a16="http://schemas.microsoft.com/office/drawing/2014/main" id="{26CC9A62-2733-47A2-AB85-D14B54B4958C}"/>
              </a:ext>
            </a:extLst>
          </p:cNvPr>
          <p:cNvSpPr>
            <a:spLocks noGrp="1"/>
          </p:cNvSpPr>
          <p:nvPr>
            <p:ph type="title"/>
          </p:nvPr>
        </p:nvSpPr>
        <p:spPr>
          <a:xfrm>
            <a:off x="381000" y="274638"/>
            <a:ext cx="8229600" cy="1143000"/>
          </a:xfrm>
        </p:spPr>
        <p:txBody>
          <a:bodyPr/>
          <a:lstStyle/>
          <a:p>
            <a:pPr eaLnBrk="1" hangingPunct="1"/>
            <a:r>
              <a:rPr lang="en-US" altLang="en-US" b="1"/>
              <a:t>Zapata Swamp</a:t>
            </a:r>
          </a:p>
        </p:txBody>
      </p:sp>
      <p:sp>
        <p:nvSpPr>
          <p:cNvPr id="21509" name="Content Placeholder 2">
            <a:extLst>
              <a:ext uri="{FF2B5EF4-FFF2-40B4-BE49-F238E27FC236}">
                <a16:creationId xmlns:a16="http://schemas.microsoft.com/office/drawing/2014/main" id="{AE23C79C-9FD4-4A3C-94FB-2FC502E66C8B}"/>
              </a:ext>
            </a:extLst>
          </p:cNvPr>
          <p:cNvSpPr>
            <a:spLocks noGrp="1"/>
          </p:cNvSpPr>
          <p:nvPr>
            <p:ph idx="1"/>
          </p:nvPr>
        </p:nvSpPr>
        <p:spPr>
          <a:xfrm>
            <a:off x="304800" y="4343400"/>
            <a:ext cx="8534400" cy="1752600"/>
          </a:xfrm>
        </p:spPr>
        <p:txBody>
          <a:bodyPr/>
          <a:lstStyle/>
          <a:p>
            <a:pPr algn="just" eaLnBrk="1" hangingPunct="1"/>
            <a:r>
              <a:rPr lang="en-US" altLang="en-US" sz="2400"/>
              <a:t>Cienega de Zapata, or “Zapata Swamp,” is found in southwestern Cuba, on the shoe-shaped Zapata Peninsula. It is part of the Gran Parque Natural Montemar Biosphere Reserve</a:t>
            </a:r>
            <a:r>
              <a:rPr lang="en-US" altLang="en-US" sz="2400" b="1"/>
              <a:t> </a:t>
            </a:r>
            <a:r>
              <a:rPr lang="en-US" altLang="en-US" sz="2400"/>
              <a:t>which was declared a UNESCO Biosphere Reserve in 2001.</a:t>
            </a:r>
          </a:p>
          <a:p>
            <a:pPr eaLnBrk="1" hangingPunct="1"/>
            <a:endParaRPr lang="en-US" altLang="en-US"/>
          </a:p>
        </p:txBody>
      </p:sp>
      <p:pic>
        <p:nvPicPr>
          <p:cNvPr id="21510" name="Picture 5" descr="RSKern logo.png">
            <a:extLst>
              <a:ext uri="{FF2B5EF4-FFF2-40B4-BE49-F238E27FC236}">
                <a16:creationId xmlns:a16="http://schemas.microsoft.com/office/drawing/2014/main" id="{ADFD2764-6BB2-4642-8623-DE41FA934BC9}"/>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543800" y="38862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38252F-7716-4F37-A611-FFB8555C6991}"/>
              </a:ext>
            </a:extLst>
          </p:cNvPr>
          <p:cNvSpPr>
            <a:spLocks noGrp="1"/>
          </p:cNvSpPr>
          <p:nvPr>
            <p:ph idx="1"/>
          </p:nvPr>
        </p:nvSpPr>
        <p:spPr>
          <a:xfrm>
            <a:off x="533400" y="1143000"/>
            <a:ext cx="8077200" cy="4953000"/>
          </a:xfrm>
        </p:spPr>
        <p:txBody>
          <a:bodyPr rtlCol="0">
            <a:normAutofit/>
          </a:bodyPr>
          <a:lstStyle/>
          <a:p>
            <a:pPr marL="457200" indent="-457200" algn="ctr" eaLnBrk="1" fontAlgn="auto" hangingPunct="1">
              <a:lnSpc>
                <a:spcPct val="170000"/>
              </a:lnSpc>
              <a:spcAft>
                <a:spcPts val="0"/>
              </a:spcAft>
              <a:buFont typeface="Arial" panose="020B0604020202020204" pitchFamily="34" charset="0"/>
              <a:buNone/>
              <a:defRPr/>
            </a:pPr>
            <a:r>
              <a:rPr lang="en-US" sz="2800" b="1" dirty="0">
                <a:solidFill>
                  <a:srgbClr val="800000"/>
                </a:solidFill>
                <a:hlinkClick r:id="rId2" action="ppaction://hlinksldjump"/>
              </a:rPr>
              <a:t>Islands of Diversity</a:t>
            </a:r>
            <a:endParaRPr lang="en-US" sz="2800" b="1" dirty="0">
              <a:solidFill>
                <a:srgbClr val="800000"/>
              </a:solidFill>
            </a:endParaRPr>
          </a:p>
          <a:p>
            <a:pPr marL="457200" indent="-457200" algn="ctr" eaLnBrk="1" fontAlgn="auto" hangingPunct="1">
              <a:lnSpc>
                <a:spcPct val="170000"/>
              </a:lnSpc>
              <a:spcAft>
                <a:spcPts val="0"/>
              </a:spcAft>
              <a:buFont typeface="Arial" panose="020B0604020202020204" pitchFamily="34" charset="0"/>
              <a:buNone/>
              <a:defRPr/>
            </a:pPr>
            <a:r>
              <a:rPr lang="en-US" sz="2800" b="1" dirty="0">
                <a:solidFill>
                  <a:srgbClr val="800000"/>
                </a:solidFill>
                <a:hlinkClick r:id="rId3" action="ppaction://hlinksldjump"/>
              </a:rPr>
              <a:t>Cuba’s Endemic Species</a:t>
            </a:r>
            <a:endParaRPr lang="en-US" sz="2800" b="1" dirty="0">
              <a:solidFill>
                <a:srgbClr val="800000"/>
              </a:solidFill>
            </a:endParaRPr>
          </a:p>
          <a:p>
            <a:pPr marL="457200" indent="-457200" algn="ctr" eaLnBrk="1" fontAlgn="auto" hangingPunct="1">
              <a:lnSpc>
                <a:spcPct val="170000"/>
              </a:lnSpc>
              <a:spcAft>
                <a:spcPts val="0"/>
              </a:spcAft>
              <a:buFont typeface="Arial" panose="020B0604020202020204" pitchFamily="34" charset="0"/>
              <a:buNone/>
              <a:defRPr/>
            </a:pPr>
            <a:r>
              <a:rPr lang="en-US" sz="2800" b="1" dirty="0">
                <a:solidFill>
                  <a:srgbClr val="800000"/>
                </a:solidFill>
                <a:hlinkClick r:id="rId4" action="ppaction://hlinksldjump"/>
              </a:rPr>
              <a:t>Zapata Swamp</a:t>
            </a:r>
            <a:endParaRPr lang="en-US" sz="2800" b="1" dirty="0">
              <a:solidFill>
                <a:srgbClr val="800000"/>
              </a:solidFill>
            </a:endParaRPr>
          </a:p>
          <a:p>
            <a:pPr marL="457200" indent="-457200" algn="ctr" eaLnBrk="1" fontAlgn="auto" hangingPunct="1">
              <a:lnSpc>
                <a:spcPct val="170000"/>
              </a:lnSpc>
              <a:spcAft>
                <a:spcPts val="0"/>
              </a:spcAft>
              <a:buFont typeface="Arial" panose="020B0604020202020204" pitchFamily="34" charset="0"/>
              <a:buNone/>
              <a:defRPr/>
            </a:pPr>
            <a:r>
              <a:rPr lang="en-US" sz="2800" b="1" dirty="0">
                <a:solidFill>
                  <a:srgbClr val="800000"/>
                </a:solidFill>
                <a:hlinkClick r:id="rId5" action="ppaction://hlinksldjump"/>
              </a:rPr>
              <a:t>Coral Reefs</a:t>
            </a:r>
            <a:endParaRPr lang="en-US" sz="2800" b="1" dirty="0">
              <a:solidFill>
                <a:srgbClr val="800000"/>
              </a:solidFill>
            </a:endParaRPr>
          </a:p>
          <a:p>
            <a:pPr marL="457200" indent="-457200" algn="ctr" eaLnBrk="1" fontAlgn="auto" hangingPunct="1">
              <a:lnSpc>
                <a:spcPct val="170000"/>
              </a:lnSpc>
              <a:spcAft>
                <a:spcPts val="0"/>
              </a:spcAft>
              <a:buFont typeface="Arial" panose="020B0604020202020204" pitchFamily="34" charset="0"/>
              <a:buNone/>
              <a:defRPr/>
            </a:pPr>
            <a:r>
              <a:rPr lang="en-US" sz="2800" b="1" dirty="0">
                <a:solidFill>
                  <a:srgbClr val="800000"/>
                </a:solidFill>
                <a:hlinkClick r:id="rId6" action="ppaction://hlinksldjump"/>
              </a:rPr>
              <a:t>Gardens of the Queen</a:t>
            </a:r>
            <a:endParaRPr lang="en-US" sz="2800" b="1" dirty="0">
              <a:solidFill>
                <a:srgbClr val="800000"/>
              </a:solidFill>
            </a:endParaRPr>
          </a:p>
          <a:p>
            <a:pPr marL="457200" indent="-457200" algn="ctr" eaLnBrk="1" fontAlgn="auto" hangingPunct="1">
              <a:lnSpc>
                <a:spcPct val="170000"/>
              </a:lnSpc>
              <a:spcAft>
                <a:spcPts val="0"/>
              </a:spcAft>
              <a:buFont typeface="Arial" panose="020B0604020202020204" pitchFamily="34" charset="0"/>
              <a:buNone/>
              <a:defRPr/>
            </a:pPr>
            <a:r>
              <a:rPr lang="en-US" sz="2800" b="1" dirty="0">
                <a:solidFill>
                  <a:srgbClr val="800000"/>
                </a:solidFill>
                <a:hlinkClick r:id="rId7" action="ppaction://hlinksldjump"/>
              </a:rPr>
              <a:t>Currents and Connections</a:t>
            </a:r>
            <a:endParaRPr lang="en-US" sz="2800" b="1" dirty="0">
              <a:solidFill>
                <a:srgbClr val="800000"/>
              </a:solidFill>
            </a:endParaRPr>
          </a:p>
          <a:p>
            <a:pPr marL="457200" indent="-45720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a:defRPr/>
            </a:pPr>
            <a:endParaRPr lang="en-US" sz="2800" dirty="0">
              <a:solidFill>
                <a:srgbClr val="800000"/>
              </a:solidFill>
            </a:endParaRPr>
          </a:p>
        </p:txBody>
      </p:sp>
      <p:sp>
        <p:nvSpPr>
          <p:cNvPr id="6" name="Rectangle 5">
            <a:extLst>
              <a:ext uri="{FF2B5EF4-FFF2-40B4-BE49-F238E27FC236}">
                <a16:creationId xmlns:a16="http://schemas.microsoft.com/office/drawing/2014/main" id="{146960E9-1B81-4694-895C-061EFF6B2315}"/>
              </a:ext>
            </a:extLst>
          </p:cNvPr>
          <p:cNvSpPr/>
          <p:nvPr/>
        </p:nvSpPr>
        <p:spPr>
          <a:xfrm>
            <a:off x="0" y="0"/>
            <a:ext cx="9144000" cy="914400"/>
          </a:xfrm>
          <a:prstGeom prst="rect">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00" name="Rectangle 4">
            <a:extLst>
              <a:ext uri="{FF2B5EF4-FFF2-40B4-BE49-F238E27FC236}">
                <a16:creationId xmlns:a16="http://schemas.microsoft.com/office/drawing/2014/main" id="{B601EF40-72F6-476E-AC38-5445D3BF9EB8}"/>
              </a:ext>
            </a:extLst>
          </p:cNvPr>
          <p:cNvSpPr>
            <a:spLocks noChangeArrowheads="1"/>
          </p:cNvSpPr>
          <p:nvPr/>
        </p:nvSpPr>
        <p:spPr bwMode="auto">
          <a:xfrm>
            <a:off x="2133600" y="53975"/>
            <a:ext cx="4724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800000"/>
                </a:solidFill>
              </a:rPr>
              <a:t>Chapters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848EE65-BC97-4C23-A455-4B6F5B09D24F}"/>
              </a:ext>
            </a:extLst>
          </p:cNvPr>
          <p:cNvSpPr>
            <a:spLocks noGrp="1"/>
          </p:cNvSpPr>
          <p:nvPr>
            <p:ph type="title"/>
          </p:nvPr>
        </p:nvSpPr>
        <p:spPr/>
        <p:txBody>
          <a:bodyPr/>
          <a:lstStyle/>
          <a:p>
            <a:pPr eaLnBrk="1" hangingPunct="1"/>
            <a:r>
              <a:rPr lang="en-US" altLang="en-US" b="1"/>
              <a:t>Exploring Zapata Swamp</a:t>
            </a:r>
          </a:p>
        </p:txBody>
      </p:sp>
      <p:pic>
        <p:nvPicPr>
          <p:cNvPr id="3" name="Picture 2" descr="zapata.jpg">
            <a:hlinkClick r:id="rId2"/>
            <a:extLst>
              <a:ext uri="{FF2B5EF4-FFF2-40B4-BE49-F238E27FC236}">
                <a16:creationId xmlns:a16="http://schemas.microsoft.com/office/drawing/2014/main" id="{8C9C5D01-3B57-4948-9C74-59D6D083D329}"/>
              </a:ext>
            </a:extLst>
          </p:cNvPr>
          <p:cNvPicPr>
            <a:picLocks noChangeAspect="1"/>
          </p:cNvPicPr>
          <p:nvPr/>
        </p:nvPicPr>
        <p:blipFill>
          <a:blip r:embed="rId3" cstate="print"/>
          <a:stretch>
            <a:fillRect/>
          </a:stretch>
        </p:blipFill>
        <p:spPr>
          <a:xfrm>
            <a:off x="1905000" y="2366962"/>
            <a:ext cx="5410200" cy="3043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hevron 3">
            <a:hlinkClick r:id="rId2"/>
            <a:extLst>
              <a:ext uri="{FF2B5EF4-FFF2-40B4-BE49-F238E27FC236}">
                <a16:creationId xmlns:a16="http://schemas.microsoft.com/office/drawing/2014/main" id="{C34D25B4-43FB-41A3-83EB-69C5FBF46BBC}"/>
              </a:ext>
            </a:extLst>
          </p:cNvPr>
          <p:cNvSpPr/>
          <p:nvPr/>
        </p:nvSpPr>
        <p:spPr>
          <a:xfrm>
            <a:off x="4191000" y="3657600"/>
            <a:ext cx="990600" cy="914400"/>
          </a:xfrm>
          <a:prstGeom prst="chevron">
            <a:avLst/>
          </a:prstGeom>
          <a:solidFill>
            <a:srgbClr val="C0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 name="Title 1">
            <a:extLst>
              <a:ext uri="{FF2B5EF4-FFF2-40B4-BE49-F238E27FC236}">
                <a16:creationId xmlns:a16="http://schemas.microsoft.com/office/drawing/2014/main" id="{D854C164-2918-4A75-B853-72DED9ABE4B7}"/>
              </a:ext>
            </a:extLst>
          </p:cNvPr>
          <p:cNvSpPr txBox="1">
            <a:spLocks/>
          </p:cNvSpPr>
          <p:nvPr/>
        </p:nvSpPr>
        <p:spPr>
          <a:xfrm>
            <a:off x="457200" y="884238"/>
            <a:ext cx="8229600" cy="944562"/>
          </a:xfrm>
          <a:prstGeom prst="rect">
            <a:avLst/>
          </a:prstGeom>
        </p:spPr>
        <p:txBody>
          <a:bodyPr anchor="ctr">
            <a:normAutofit/>
          </a:bodyPr>
          <a:lstStyle/>
          <a:p>
            <a:pPr algn="ctr" eaLnBrk="1" fontAlgn="auto" hangingPunct="1">
              <a:spcAft>
                <a:spcPts val="0"/>
              </a:spcAft>
              <a:defRPr/>
            </a:pPr>
            <a:r>
              <a:rPr lang="en-US" sz="3200" b="1" i="1" dirty="0">
                <a:solidFill>
                  <a:schemeClr val="accent2">
                    <a:lumMod val="50000"/>
                  </a:schemeClr>
                </a:solidFill>
                <a:latin typeface="+mj-lt"/>
                <a:ea typeface="+mj-ea"/>
                <a:cs typeface="+mj-cs"/>
              </a:rPr>
              <a:t>Video Exploration</a:t>
            </a:r>
            <a:r>
              <a:rPr lang="en-US" sz="3600" b="1" dirty="0">
                <a:latin typeface="+mj-lt"/>
                <a:ea typeface="+mj-ea"/>
                <a:cs typeface="+mj-cs"/>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a:extLst>
              <a:ext uri="{FF2B5EF4-FFF2-40B4-BE49-F238E27FC236}">
                <a16:creationId xmlns:a16="http://schemas.microsoft.com/office/drawing/2014/main" id="{44936DE9-D3A0-4C29-829D-6858003BAB08}"/>
              </a:ext>
            </a:extLst>
          </p:cNvPr>
          <p:cNvSpPr>
            <a:spLocks noGrp="1"/>
          </p:cNvSpPr>
          <p:nvPr>
            <p:ph idx="1"/>
          </p:nvPr>
        </p:nvSpPr>
        <p:spPr>
          <a:xfrm>
            <a:off x="228600" y="4038600"/>
            <a:ext cx="8610600" cy="2819400"/>
          </a:xfrm>
        </p:spPr>
        <p:txBody>
          <a:bodyPr/>
          <a:lstStyle/>
          <a:p>
            <a:pPr algn="just" eaLnBrk="1" hangingPunct="1"/>
            <a:r>
              <a:rPr lang="en-US" altLang="en-US" sz="2200"/>
              <a:t>It is often called “Cuba’s Everglades, and shares many similarities with the Everglades, such as sawgrass prairies, and mangrove swamps. Still, it is a very unique ecosystem. </a:t>
            </a:r>
          </a:p>
          <a:p>
            <a:pPr algn="just" eaLnBrk="1" hangingPunct="1"/>
            <a:r>
              <a:rPr lang="en-US" altLang="en-US" sz="2200"/>
              <a:t>Forest coverage in Zapata Swamp accounts for 15% of the forest coverage of the entire island of Cuba. To put it into perspective, it contains more forest area than is found in all of Jamaica!</a:t>
            </a:r>
          </a:p>
          <a:p>
            <a:pPr eaLnBrk="1" hangingPunct="1"/>
            <a:endParaRPr lang="en-US" altLang="en-US"/>
          </a:p>
        </p:txBody>
      </p:sp>
      <p:sp>
        <p:nvSpPr>
          <p:cNvPr id="23555" name="Content Placeholder 2">
            <a:extLst>
              <a:ext uri="{FF2B5EF4-FFF2-40B4-BE49-F238E27FC236}">
                <a16:creationId xmlns:a16="http://schemas.microsoft.com/office/drawing/2014/main" id="{F7A7314B-BC53-4156-9EF7-3B7C8EF5357E}"/>
              </a:ext>
            </a:extLst>
          </p:cNvPr>
          <p:cNvSpPr txBox="1">
            <a:spLocks/>
          </p:cNvSpPr>
          <p:nvPr/>
        </p:nvSpPr>
        <p:spPr bwMode="auto">
          <a:xfrm>
            <a:off x="228600" y="533400"/>
            <a:ext cx="868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Zapata Swamp covers over 1 million acres, making it the largest wetland in the Caribbean and one of the most important natural areas in Cuba. </a:t>
            </a:r>
          </a:p>
          <a:p>
            <a:pPr eaLnBrk="1" hangingPunct="1"/>
            <a:endParaRPr lang="en-US" altLang="en-US"/>
          </a:p>
        </p:txBody>
      </p:sp>
      <p:pic>
        <p:nvPicPr>
          <p:cNvPr id="6" name="Picture 5" descr="Zapata Swamp Cuba.jpg">
            <a:extLst>
              <a:ext uri="{FF2B5EF4-FFF2-40B4-BE49-F238E27FC236}">
                <a16:creationId xmlns:a16="http://schemas.microsoft.com/office/drawing/2014/main" id="{43BE528F-A61D-4E94-B1A8-F0102A0B827A}"/>
              </a:ext>
            </a:extLst>
          </p:cNvPr>
          <p:cNvPicPr>
            <a:picLocks noChangeAspect="1"/>
          </p:cNvPicPr>
          <p:nvPr/>
        </p:nvPicPr>
        <p:blipFill>
          <a:blip r:embed="rId2"/>
          <a:stretch>
            <a:fillRect/>
          </a:stretch>
        </p:blipFill>
        <p:spPr>
          <a:xfrm>
            <a:off x="685800" y="1828800"/>
            <a:ext cx="1447800" cy="2173288"/>
          </a:xfrm>
          <a:prstGeom prst="rect">
            <a:avLst/>
          </a:prstGeom>
          <a:ln>
            <a:noFill/>
          </a:ln>
          <a:effectLst>
            <a:outerShdw blurRad="292100" dist="139700" dir="2700000" algn="tl" rotWithShape="0">
              <a:srgbClr val="333333">
                <a:alpha val="65000"/>
              </a:srgbClr>
            </a:outerShdw>
          </a:effectLst>
        </p:spPr>
      </p:pic>
      <p:pic>
        <p:nvPicPr>
          <p:cNvPr id="7" name="Picture 6" descr="Cuban crocodile.jpg">
            <a:extLst>
              <a:ext uri="{FF2B5EF4-FFF2-40B4-BE49-F238E27FC236}">
                <a16:creationId xmlns:a16="http://schemas.microsoft.com/office/drawing/2014/main" id="{E62F7F9A-8541-4D98-AFA3-A2D09F134386}"/>
              </a:ext>
            </a:extLst>
          </p:cNvPr>
          <p:cNvPicPr>
            <a:picLocks noChangeAspect="1"/>
          </p:cNvPicPr>
          <p:nvPr/>
        </p:nvPicPr>
        <p:blipFill>
          <a:blip r:embed="rId3"/>
          <a:srcRect r="16751"/>
          <a:stretch>
            <a:fillRect/>
          </a:stretch>
        </p:blipFill>
        <p:spPr>
          <a:xfrm>
            <a:off x="2286000" y="1828800"/>
            <a:ext cx="2727325" cy="2185988"/>
          </a:xfrm>
          <a:prstGeom prst="rect">
            <a:avLst/>
          </a:prstGeom>
          <a:ln>
            <a:noFill/>
          </a:ln>
          <a:effectLst>
            <a:outerShdw blurRad="292100" dist="139700" dir="2700000" algn="tl" rotWithShape="0">
              <a:srgbClr val="333333">
                <a:alpha val="65000"/>
              </a:srgbClr>
            </a:outerShdw>
          </a:effectLst>
        </p:spPr>
      </p:pic>
      <p:pic>
        <p:nvPicPr>
          <p:cNvPr id="23558" name="Picture 7" descr="RSKern logo.png">
            <a:extLst>
              <a:ext uri="{FF2B5EF4-FFF2-40B4-BE49-F238E27FC236}">
                <a16:creationId xmlns:a16="http://schemas.microsoft.com/office/drawing/2014/main" id="{61D04D10-3250-4E6A-A58A-E19A4F48CAE9}"/>
              </a:ext>
            </a:extLst>
          </p:cNvPr>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85800" y="3754438"/>
            <a:ext cx="7620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RSKern logo.png">
            <a:extLst>
              <a:ext uri="{FF2B5EF4-FFF2-40B4-BE49-F238E27FC236}">
                <a16:creationId xmlns:a16="http://schemas.microsoft.com/office/drawing/2014/main" id="{CF15B0C1-C25C-4FC0-A9AB-E5CD105079A2}"/>
              </a:ext>
            </a:extLst>
          </p:cNvPr>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4114800" y="3733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Zapata short vid.00_01_49_00.Still004.jpg">
            <a:extLst>
              <a:ext uri="{FF2B5EF4-FFF2-40B4-BE49-F238E27FC236}">
                <a16:creationId xmlns:a16="http://schemas.microsoft.com/office/drawing/2014/main" id="{C609E19C-F62D-44A1-8A2C-8A6B410334AF}"/>
              </a:ext>
            </a:extLst>
          </p:cNvPr>
          <p:cNvPicPr>
            <a:picLocks noChangeAspect="1"/>
          </p:cNvPicPr>
          <p:nvPr/>
        </p:nvPicPr>
        <p:blipFill>
          <a:blip r:embed="rId5"/>
          <a:srcRect l="1500" r="5000"/>
          <a:stretch>
            <a:fillRect/>
          </a:stretch>
        </p:blipFill>
        <p:spPr>
          <a:xfrm>
            <a:off x="5164138" y="1828800"/>
            <a:ext cx="3673475"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a:extLst>
              <a:ext uri="{FF2B5EF4-FFF2-40B4-BE49-F238E27FC236}">
                <a16:creationId xmlns:a16="http://schemas.microsoft.com/office/drawing/2014/main" id="{DB312FF4-DB0B-49CA-B02A-76F15BBC72EE}"/>
              </a:ext>
            </a:extLst>
          </p:cNvPr>
          <p:cNvSpPr>
            <a:spLocks noGrp="1"/>
          </p:cNvSpPr>
          <p:nvPr>
            <p:ph idx="1"/>
          </p:nvPr>
        </p:nvSpPr>
        <p:spPr>
          <a:xfrm>
            <a:off x="457200" y="457200"/>
            <a:ext cx="8229600" cy="609600"/>
          </a:xfrm>
        </p:spPr>
        <p:txBody>
          <a:bodyPr/>
          <a:lstStyle/>
          <a:p>
            <a:pPr eaLnBrk="1" hangingPunct="1"/>
            <a:r>
              <a:rPr lang="en-US" altLang="en-US" sz="2400" b="1"/>
              <a:t>The foundation of the Zapata Peninsula is one of limestone.</a:t>
            </a:r>
          </a:p>
          <a:p>
            <a:pPr eaLnBrk="1" hangingPunct="1"/>
            <a:endParaRPr lang="en-US" altLang="en-US"/>
          </a:p>
        </p:txBody>
      </p:sp>
      <p:sp>
        <p:nvSpPr>
          <p:cNvPr id="4" name="Content Placeholder 2">
            <a:extLst>
              <a:ext uri="{FF2B5EF4-FFF2-40B4-BE49-F238E27FC236}">
                <a16:creationId xmlns:a16="http://schemas.microsoft.com/office/drawing/2014/main" id="{9C52E903-A9FF-4973-9CFF-91D1D79DCD15}"/>
              </a:ext>
            </a:extLst>
          </p:cNvPr>
          <p:cNvSpPr txBox="1">
            <a:spLocks/>
          </p:cNvSpPr>
          <p:nvPr/>
        </p:nvSpPr>
        <p:spPr>
          <a:xfrm>
            <a:off x="304800" y="2438400"/>
            <a:ext cx="4724400" cy="3962400"/>
          </a:xfrm>
          <a:prstGeom prst="rect">
            <a:avLst/>
          </a:prstGeom>
        </p:spPr>
        <p:txBody>
          <a:bodyPr>
            <a:normAutofit fontScale="62500" lnSpcReduction="20000"/>
          </a:bodyPr>
          <a:lstStyle/>
          <a:p>
            <a:pPr marL="342900" indent="-342900" algn="just" eaLnBrk="1" fontAlgn="auto" hangingPunct="1">
              <a:spcBef>
                <a:spcPct val="20000"/>
              </a:spcBef>
              <a:spcAft>
                <a:spcPts val="0"/>
              </a:spcAft>
              <a:buFont typeface="Arial" panose="020B0604020202020204" pitchFamily="34" charset="0"/>
              <a:buChar char="•"/>
              <a:defRPr/>
            </a:pPr>
            <a:r>
              <a:rPr lang="en-US" sz="3200" dirty="0">
                <a:latin typeface="+mn-lt"/>
                <a:cs typeface="+mn-cs"/>
              </a:rPr>
              <a:t>The limestone of the Zapata Peninsula is basically made up of ancient coral and other marine organisms. When organic materials like fallen leaves mix with fresh water, that water becomes slightly acidic. </a:t>
            </a:r>
          </a:p>
          <a:p>
            <a:pPr marL="342900" indent="-342900" algn="just" eaLnBrk="1" fontAlgn="auto" hangingPunct="1">
              <a:spcBef>
                <a:spcPct val="20000"/>
              </a:spcBef>
              <a:spcAft>
                <a:spcPts val="0"/>
              </a:spcAft>
              <a:buFont typeface="Arial" panose="020B0604020202020204" pitchFamily="34" charset="0"/>
              <a:buChar char="•"/>
              <a:defRPr/>
            </a:pPr>
            <a:r>
              <a:rPr lang="en-US" sz="3200" dirty="0">
                <a:latin typeface="+mn-lt"/>
                <a:cs typeface="+mn-cs"/>
              </a:rPr>
              <a:t>Over time that acidic water has dissolved the limestone floor of the Zapata Peninsula into a </a:t>
            </a:r>
            <a:r>
              <a:rPr lang="en-US" sz="3200" dirty="0" err="1">
                <a:latin typeface="+mn-lt"/>
                <a:cs typeface="+mn-cs"/>
              </a:rPr>
              <a:t>swiss</a:t>
            </a:r>
            <a:r>
              <a:rPr lang="en-US" sz="3200" dirty="0">
                <a:latin typeface="+mn-lt"/>
                <a:cs typeface="+mn-cs"/>
              </a:rPr>
              <a:t> cheese network of solution holes and caves.</a:t>
            </a:r>
          </a:p>
          <a:p>
            <a:pPr marL="342900" indent="-342900" algn="just" eaLnBrk="1" fontAlgn="auto" hangingPunct="1">
              <a:spcBef>
                <a:spcPct val="20000"/>
              </a:spcBef>
              <a:spcAft>
                <a:spcPts val="0"/>
              </a:spcAft>
              <a:buFont typeface="Arial" panose="020B0604020202020204" pitchFamily="34" charset="0"/>
              <a:buChar char="•"/>
              <a:defRPr/>
            </a:pPr>
            <a:r>
              <a:rPr lang="en-US" sz="3200" dirty="0">
                <a:latin typeface="+mn-lt"/>
                <a:cs typeface="+mn-cs"/>
              </a:rPr>
              <a:t> This jagged limestone can be seen all over the Peninsula and along the coast and in Cuba it is referred to as “</a:t>
            </a:r>
            <a:r>
              <a:rPr lang="en-US" sz="3200" b="1" dirty="0">
                <a:latin typeface="+mn-lt"/>
                <a:cs typeface="+mn-cs"/>
              </a:rPr>
              <a:t>Diente de </a:t>
            </a:r>
            <a:r>
              <a:rPr lang="en-US" sz="3200" b="1" dirty="0" err="1">
                <a:latin typeface="+mn-lt"/>
                <a:cs typeface="+mn-cs"/>
              </a:rPr>
              <a:t>Perro</a:t>
            </a:r>
            <a:r>
              <a:rPr lang="en-US" sz="3200" dirty="0">
                <a:latin typeface="+mn-lt"/>
                <a:cs typeface="+mn-cs"/>
              </a:rPr>
              <a:t>,” or “Tooth of the Dog.”</a:t>
            </a:r>
          </a:p>
          <a:p>
            <a:pPr marL="342900" indent="-342900" eaLnBrk="1" fontAlgn="auto" hangingPunct="1">
              <a:spcBef>
                <a:spcPct val="20000"/>
              </a:spcBef>
              <a:spcAft>
                <a:spcPts val="0"/>
              </a:spcAft>
              <a:buFont typeface="Arial" panose="020B0604020202020204" pitchFamily="34" charset="0"/>
              <a:buChar char="•"/>
              <a:defRPr/>
            </a:pPr>
            <a:endParaRPr lang="en-US" sz="3200" dirty="0">
              <a:latin typeface="+mn-lt"/>
              <a:cs typeface="+mn-cs"/>
            </a:endParaRPr>
          </a:p>
        </p:txBody>
      </p:sp>
      <p:sp>
        <p:nvSpPr>
          <p:cNvPr id="5" name="Rectangle 4">
            <a:extLst>
              <a:ext uri="{FF2B5EF4-FFF2-40B4-BE49-F238E27FC236}">
                <a16:creationId xmlns:a16="http://schemas.microsoft.com/office/drawing/2014/main" id="{C22AACC3-25A8-4717-960C-3C38A5C32D8D}"/>
              </a:ext>
            </a:extLst>
          </p:cNvPr>
          <p:cNvSpPr/>
          <p:nvPr/>
        </p:nvSpPr>
        <p:spPr>
          <a:xfrm>
            <a:off x="0" y="1066800"/>
            <a:ext cx="914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581" name="TextBox 5">
            <a:extLst>
              <a:ext uri="{FF2B5EF4-FFF2-40B4-BE49-F238E27FC236}">
                <a16:creationId xmlns:a16="http://schemas.microsoft.com/office/drawing/2014/main" id="{B0E12527-15B0-460A-A8C8-94DBC046B881}"/>
              </a:ext>
            </a:extLst>
          </p:cNvPr>
          <p:cNvSpPr txBox="1">
            <a:spLocks noChangeArrowheads="1"/>
          </p:cNvSpPr>
          <p:nvPr/>
        </p:nvSpPr>
        <p:spPr bwMode="auto">
          <a:xfrm>
            <a:off x="304800" y="1143000"/>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a:t>Limestone-</a:t>
            </a:r>
            <a:r>
              <a:rPr lang="en-US" altLang="en-US" sz="2800" i="1"/>
              <a:t>  a sedimentary rock composed of crystallized calcium carbonate (CaCO3). </a:t>
            </a:r>
          </a:p>
        </p:txBody>
      </p:sp>
      <p:pic>
        <p:nvPicPr>
          <p:cNvPr id="7" name="Picture 6" descr="Zapata short vid.00_05_45_11.Still007.jpg">
            <a:extLst>
              <a:ext uri="{FF2B5EF4-FFF2-40B4-BE49-F238E27FC236}">
                <a16:creationId xmlns:a16="http://schemas.microsoft.com/office/drawing/2014/main" id="{F00AFF3E-3150-4EAC-919E-3E32903E6A8A}"/>
              </a:ext>
            </a:extLst>
          </p:cNvPr>
          <p:cNvPicPr>
            <a:picLocks noChangeAspect="1"/>
          </p:cNvPicPr>
          <p:nvPr/>
        </p:nvPicPr>
        <p:blipFill>
          <a:blip r:embed="rId2"/>
          <a:srcRect l="7500" r="31000"/>
          <a:stretch>
            <a:fillRect/>
          </a:stretch>
        </p:blipFill>
        <p:spPr>
          <a:xfrm>
            <a:off x="5105400" y="2514600"/>
            <a:ext cx="3832225" cy="35052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B1B52EC1-87E5-4804-8B13-109D8A7079BD}"/>
              </a:ext>
            </a:extLst>
          </p:cNvPr>
          <p:cNvSpPr>
            <a:spLocks noGrp="1"/>
          </p:cNvSpPr>
          <p:nvPr>
            <p:ph idx="1"/>
          </p:nvPr>
        </p:nvSpPr>
        <p:spPr>
          <a:xfrm>
            <a:off x="457200" y="457200"/>
            <a:ext cx="8229600" cy="3505200"/>
          </a:xfrm>
        </p:spPr>
        <p:txBody>
          <a:bodyPr/>
          <a:lstStyle/>
          <a:p>
            <a:pPr algn="just" eaLnBrk="1" hangingPunct="1"/>
            <a:r>
              <a:rPr lang="en-US" altLang="en-US" sz="2400"/>
              <a:t>The limestone foundation acts like a giant sponge, allowing fresh water from the mainland of Cuba to flow through it. </a:t>
            </a:r>
          </a:p>
          <a:p>
            <a:pPr algn="just" eaLnBrk="1" hangingPunct="1"/>
            <a:r>
              <a:rPr lang="en-US" altLang="en-US" sz="2400"/>
              <a:t>In the coastal areas, such as </a:t>
            </a:r>
            <a:r>
              <a:rPr lang="en-US" altLang="en-US" sz="2400" b="1"/>
              <a:t>Las Salinas </a:t>
            </a:r>
            <a:r>
              <a:rPr lang="en-US" altLang="en-US" sz="2400"/>
              <a:t>on the southeastern part of the Zapata Peninsula, that fresh water mixes with salt water from the sea, creating brackish estuaries that are important nursery grounds for certain species of fish, as well as feeding grounds for fish species like bonefish and wading birds like Caribbean flamingos.</a:t>
            </a:r>
          </a:p>
          <a:p>
            <a:pPr eaLnBrk="1" hangingPunct="1"/>
            <a:endParaRPr lang="en-US" altLang="en-US"/>
          </a:p>
        </p:txBody>
      </p:sp>
      <p:pic>
        <p:nvPicPr>
          <p:cNvPr id="5" name="Picture 4" descr="DSC08474 (2).jpg">
            <a:extLst>
              <a:ext uri="{FF2B5EF4-FFF2-40B4-BE49-F238E27FC236}">
                <a16:creationId xmlns:a16="http://schemas.microsoft.com/office/drawing/2014/main" id="{4970986A-6293-4219-822F-7B7B5EA43B30}"/>
              </a:ext>
            </a:extLst>
          </p:cNvPr>
          <p:cNvPicPr>
            <a:picLocks noChangeAspect="1"/>
          </p:cNvPicPr>
          <p:nvPr/>
        </p:nvPicPr>
        <p:blipFill>
          <a:blip r:embed="rId2"/>
          <a:srcRect t="35229" b="6606"/>
          <a:stretch>
            <a:fillRect/>
          </a:stretch>
        </p:blipFill>
        <p:spPr>
          <a:xfrm>
            <a:off x="666750" y="3740150"/>
            <a:ext cx="7867650" cy="2279650"/>
          </a:xfrm>
          <a:prstGeom prst="rect">
            <a:avLst/>
          </a:prstGeom>
          <a:ln>
            <a:noFill/>
          </a:ln>
          <a:effectLst>
            <a:outerShdw blurRad="292100" dist="139700" dir="2700000" algn="tl" rotWithShape="0">
              <a:srgbClr val="333333">
                <a:alpha val="65000"/>
              </a:srgbClr>
            </a:outerShdw>
          </a:effectLst>
        </p:spPr>
      </p:pic>
      <p:pic>
        <p:nvPicPr>
          <p:cNvPr id="25604" name="Picture 3" descr="RSKern logo.png">
            <a:extLst>
              <a:ext uri="{FF2B5EF4-FFF2-40B4-BE49-F238E27FC236}">
                <a16:creationId xmlns:a16="http://schemas.microsoft.com/office/drawing/2014/main" id="{E26ED47F-4A44-4E1D-B128-CD374E0CC136}"/>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696200" y="5715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BED51-F781-4FF5-AEE7-9E017F6D17EB}"/>
              </a:ext>
            </a:extLst>
          </p:cNvPr>
          <p:cNvSpPr/>
          <p:nvPr/>
        </p:nvSpPr>
        <p:spPr>
          <a:xfrm>
            <a:off x="0" y="152400"/>
            <a:ext cx="9144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27" name="TextBox 3">
            <a:extLst>
              <a:ext uri="{FF2B5EF4-FFF2-40B4-BE49-F238E27FC236}">
                <a16:creationId xmlns:a16="http://schemas.microsoft.com/office/drawing/2014/main" id="{3CA6C959-9F61-4A58-BB32-F451C141C8EF}"/>
              </a:ext>
            </a:extLst>
          </p:cNvPr>
          <p:cNvSpPr txBox="1">
            <a:spLocks noChangeArrowheads="1"/>
          </p:cNvSpPr>
          <p:nvPr/>
        </p:nvSpPr>
        <p:spPr bwMode="auto">
          <a:xfrm>
            <a:off x="228600" y="187325"/>
            <a:ext cx="8534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b="1" i="1"/>
              <a:t>Brackish-</a:t>
            </a:r>
            <a:r>
              <a:rPr lang="en-US" altLang="en-US" sz="2200" i="1"/>
              <a:t> water that has more salinity (salt content) than fresh water, but not as much as seawater. It may result from mixing of seawater with fresh water, as in estuaries</a:t>
            </a:r>
          </a:p>
        </p:txBody>
      </p:sp>
      <p:pic>
        <p:nvPicPr>
          <p:cNvPr id="5" name="Picture 4" descr="Las Salinas Cuba.jpg">
            <a:extLst>
              <a:ext uri="{FF2B5EF4-FFF2-40B4-BE49-F238E27FC236}">
                <a16:creationId xmlns:a16="http://schemas.microsoft.com/office/drawing/2014/main" id="{7732B436-6243-492D-B0D0-803CE8325735}"/>
              </a:ext>
            </a:extLst>
          </p:cNvPr>
          <p:cNvPicPr>
            <a:picLocks noChangeAspect="1"/>
          </p:cNvPicPr>
          <p:nvPr/>
        </p:nvPicPr>
        <p:blipFill>
          <a:blip r:embed="rId2"/>
          <a:srcRect t="8182" b="10000"/>
          <a:stretch>
            <a:fillRect/>
          </a:stretch>
        </p:blipFill>
        <p:spPr>
          <a:xfrm>
            <a:off x="1981200" y="1600200"/>
            <a:ext cx="4953000" cy="2740025"/>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324BA0D8-A5E2-4A1C-979F-D21F3EC9645F}"/>
              </a:ext>
            </a:extLst>
          </p:cNvPr>
          <p:cNvSpPr/>
          <p:nvPr/>
        </p:nvSpPr>
        <p:spPr>
          <a:xfrm>
            <a:off x="0" y="4572000"/>
            <a:ext cx="914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630" name="TextBox 5">
            <a:extLst>
              <a:ext uri="{FF2B5EF4-FFF2-40B4-BE49-F238E27FC236}">
                <a16:creationId xmlns:a16="http://schemas.microsoft.com/office/drawing/2014/main" id="{15604FFB-E306-4E1E-AD6D-677D3B425C41}"/>
              </a:ext>
            </a:extLst>
          </p:cNvPr>
          <p:cNvSpPr txBox="1">
            <a:spLocks noChangeArrowheads="1"/>
          </p:cNvSpPr>
          <p:nvPr/>
        </p:nvSpPr>
        <p:spPr bwMode="auto">
          <a:xfrm>
            <a:off x="304800" y="4648200"/>
            <a:ext cx="845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200" b="1" i="1"/>
              <a:t>Estuary-</a:t>
            </a:r>
            <a:r>
              <a:rPr lang="en-US" altLang="en-US" sz="2200" i="1"/>
              <a:t> a partially enclosed coastal body of brackish water with one or more rivers or streams flowing into it, and with a free connection to the open sea. </a:t>
            </a:r>
            <a:r>
              <a:rPr lang="en-US" altLang="en-US" sz="2200" b="1" i="1"/>
              <a:t>Estuaries</a:t>
            </a:r>
            <a:r>
              <a:rPr lang="en-US" altLang="en-US" sz="2200" i="1"/>
              <a:t> form a transition zone between river environments and maritime environments.</a:t>
            </a:r>
          </a:p>
        </p:txBody>
      </p:sp>
      <p:pic>
        <p:nvPicPr>
          <p:cNvPr id="26631" name="Picture 8" descr="RSKern logo.png">
            <a:extLst>
              <a:ext uri="{FF2B5EF4-FFF2-40B4-BE49-F238E27FC236}">
                <a16:creationId xmlns:a16="http://schemas.microsoft.com/office/drawing/2014/main" id="{2AF4DFE2-3566-4B86-9FC8-F19891F930DD}"/>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2057400" y="16764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a:extLst>
              <a:ext uri="{FF2B5EF4-FFF2-40B4-BE49-F238E27FC236}">
                <a16:creationId xmlns:a16="http://schemas.microsoft.com/office/drawing/2014/main" id="{5C48D0D9-890C-43EE-BDED-3723EA3990B8}"/>
              </a:ext>
            </a:extLst>
          </p:cNvPr>
          <p:cNvSpPr>
            <a:spLocks noGrp="1"/>
          </p:cNvSpPr>
          <p:nvPr>
            <p:ph idx="1"/>
          </p:nvPr>
        </p:nvSpPr>
        <p:spPr>
          <a:xfrm>
            <a:off x="457200" y="228600"/>
            <a:ext cx="8229600" cy="5897563"/>
          </a:xfrm>
        </p:spPr>
        <p:txBody>
          <a:bodyPr/>
          <a:lstStyle/>
          <a:p>
            <a:pPr algn="just" eaLnBrk="1" hangingPunct="1"/>
            <a:r>
              <a:rPr lang="en-US" altLang="en-US" sz="2400"/>
              <a:t>Like The Everglades, Zapata Swamp faces many threats. To the north, some of the fresh water that should be flowing into the system has been diverted for agricultural use. </a:t>
            </a:r>
          </a:p>
          <a:p>
            <a:pPr algn="just" eaLnBrk="1" hangingPunct="1"/>
            <a:r>
              <a:rPr lang="en-US" altLang="en-US" sz="2400"/>
              <a:t>Deforestation for agriculture as well as for charcoal production is also a serious problem. </a:t>
            </a:r>
          </a:p>
          <a:p>
            <a:pPr algn="just" eaLnBrk="1" hangingPunct="1">
              <a:buFont typeface="Arial" panose="020B0604020202020204" pitchFamily="34" charset="0"/>
              <a:buNone/>
            </a:pPr>
            <a:endParaRPr lang="en-US" altLang="en-US" sz="2400"/>
          </a:p>
          <a:p>
            <a:pPr algn="just" eaLnBrk="1" hangingPunct="1"/>
            <a:endParaRPr lang="en-US" altLang="en-US" sz="2400"/>
          </a:p>
          <a:p>
            <a:pPr algn="just" eaLnBrk="1" hangingPunct="1"/>
            <a:endParaRPr lang="en-US" altLang="en-US" sz="2400"/>
          </a:p>
          <a:p>
            <a:pPr algn="just" eaLnBrk="1" hangingPunct="1"/>
            <a:endParaRPr lang="en-US" altLang="en-US" sz="2400"/>
          </a:p>
          <a:p>
            <a:pPr algn="just" eaLnBrk="1" hangingPunct="1"/>
            <a:endParaRPr lang="en-US" altLang="en-US" sz="2400"/>
          </a:p>
          <a:p>
            <a:pPr algn="just" eaLnBrk="1" hangingPunct="1"/>
            <a:r>
              <a:rPr lang="en-US" altLang="en-US" sz="2400"/>
              <a:t>Poaching is also a great concern. Sources of protein are limited in Cuba. Because of this, hutias, manatees and Cuban crocodiles are among several species of endangered animals that are being harvested illegally for their meat.</a:t>
            </a:r>
          </a:p>
          <a:p>
            <a:pPr eaLnBrk="1" hangingPunct="1"/>
            <a:endParaRPr lang="en-US" altLang="en-US"/>
          </a:p>
        </p:txBody>
      </p:sp>
      <p:pic>
        <p:nvPicPr>
          <p:cNvPr id="4" name="Picture 3" descr="Zapata short vid.00_01_39_10.Still002.jpg">
            <a:extLst>
              <a:ext uri="{FF2B5EF4-FFF2-40B4-BE49-F238E27FC236}">
                <a16:creationId xmlns:a16="http://schemas.microsoft.com/office/drawing/2014/main" id="{60D2814F-6707-43EF-8CC1-15E5374F3041}"/>
              </a:ext>
            </a:extLst>
          </p:cNvPr>
          <p:cNvPicPr>
            <a:picLocks noChangeAspect="1"/>
          </p:cNvPicPr>
          <p:nvPr/>
        </p:nvPicPr>
        <p:blipFill>
          <a:blip r:embed="rId2"/>
          <a:srcRect t="21333" b="4444"/>
          <a:stretch>
            <a:fillRect/>
          </a:stretch>
        </p:blipFill>
        <p:spPr>
          <a:xfrm>
            <a:off x="2057400" y="2274888"/>
            <a:ext cx="4953000" cy="20685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D75525F6-C1C6-4AFD-9071-3C43F4B8D5D0}"/>
              </a:ext>
            </a:extLst>
          </p:cNvPr>
          <p:cNvSpPr>
            <a:spLocks noGrp="1"/>
          </p:cNvSpPr>
          <p:nvPr>
            <p:ph idx="1"/>
          </p:nvPr>
        </p:nvSpPr>
        <p:spPr>
          <a:xfrm>
            <a:off x="457200" y="381000"/>
            <a:ext cx="8229600" cy="3200400"/>
          </a:xfrm>
        </p:spPr>
        <p:txBody>
          <a:bodyPr/>
          <a:lstStyle/>
          <a:p>
            <a:pPr algn="just" eaLnBrk="1" hangingPunct="1"/>
            <a:r>
              <a:rPr lang="en-US" altLang="en-US" sz="2400"/>
              <a:t>Zapata Swamp also has a growing problem with invasive animals and plants. </a:t>
            </a:r>
          </a:p>
          <a:p>
            <a:pPr algn="just" eaLnBrk="1" hangingPunct="1"/>
            <a:r>
              <a:rPr lang="en-US" altLang="en-US" sz="2400"/>
              <a:t>Perhaps the biggest threat is the spread of the melaleuca tree. The malaleuca was introduced from Australia decades ago. It is very fast growing and in Zapata as well as in the Everglades, there are no native pests to control their spread. These trees quickly spread in thick groves, sucking the water out of the wetland areas they invade and displacing native plants.</a:t>
            </a:r>
          </a:p>
          <a:p>
            <a:pPr eaLnBrk="1" hangingPunct="1"/>
            <a:endParaRPr lang="en-US" altLang="en-US"/>
          </a:p>
        </p:txBody>
      </p:sp>
      <p:pic>
        <p:nvPicPr>
          <p:cNvPr id="4" name="Picture 3" descr="Zapata short vid.00_01_35_02.Still001.jpg">
            <a:extLst>
              <a:ext uri="{FF2B5EF4-FFF2-40B4-BE49-F238E27FC236}">
                <a16:creationId xmlns:a16="http://schemas.microsoft.com/office/drawing/2014/main" id="{3A7716E1-8B8F-4AAE-98A8-CC8065408071}"/>
              </a:ext>
            </a:extLst>
          </p:cNvPr>
          <p:cNvPicPr>
            <a:picLocks noChangeAspect="1"/>
          </p:cNvPicPr>
          <p:nvPr/>
        </p:nvPicPr>
        <p:blipFill>
          <a:blip r:embed="rId2"/>
          <a:srcRect t="8000" b="28444"/>
          <a:stretch>
            <a:fillRect/>
          </a:stretch>
        </p:blipFill>
        <p:spPr>
          <a:xfrm>
            <a:off x="1219200" y="3536950"/>
            <a:ext cx="6858000" cy="24526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s Salinas Cuba 2.jpg">
            <a:extLst>
              <a:ext uri="{FF2B5EF4-FFF2-40B4-BE49-F238E27FC236}">
                <a16:creationId xmlns:a16="http://schemas.microsoft.com/office/drawing/2014/main" id="{33E8421C-2A0A-45F2-BC99-E04BF640CF5C}"/>
              </a:ext>
            </a:extLst>
          </p:cNvPr>
          <p:cNvPicPr>
            <a:picLocks noChangeAspect="1"/>
          </p:cNvPicPr>
          <p:nvPr/>
        </p:nvPicPr>
        <p:blipFill>
          <a:blip r:embed="rId2"/>
          <a:srcRect t="10280" r="11435"/>
          <a:stretch>
            <a:fillRect/>
          </a:stretch>
        </p:blipFill>
        <p:spPr>
          <a:xfrm>
            <a:off x="0" y="-104775"/>
            <a:ext cx="9178925" cy="6353175"/>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23EF9E71-CEA9-48EB-A30F-9AB469FB4664}"/>
              </a:ext>
            </a:extLst>
          </p:cNvPr>
          <p:cNvSpPr/>
          <p:nvPr/>
        </p:nvSpPr>
        <p:spPr>
          <a:xfrm>
            <a:off x="0" y="228600"/>
            <a:ext cx="9144000" cy="1752600"/>
          </a:xfrm>
          <a:prstGeom prst="rect">
            <a:avLst/>
          </a:prstGeom>
          <a:solidFill>
            <a:schemeClr val="accent1">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700" name="Content Placeholder 2">
            <a:extLst>
              <a:ext uri="{FF2B5EF4-FFF2-40B4-BE49-F238E27FC236}">
                <a16:creationId xmlns:a16="http://schemas.microsoft.com/office/drawing/2014/main" id="{E549B7DB-EB7D-4D0D-95CF-7438075E38CC}"/>
              </a:ext>
            </a:extLst>
          </p:cNvPr>
          <p:cNvSpPr>
            <a:spLocks noGrp="1"/>
          </p:cNvSpPr>
          <p:nvPr>
            <p:ph idx="1"/>
          </p:nvPr>
        </p:nvSpPr>
        <p:spPr>
          <a:xfrm>
            <a:off x="228600" y="381000"/>
            <a:ext cx="8458200" cy="1981200"/>
          </a:xfrm>
        </p:spPr>
        <p:txBody>
          <a:bodyPr/>
          <a:lstStyle/>
          <a:p>
            <a:pPr algn="just" eaLnBrk="1" hangingPunct="1"/>
            <a:r>
              <a:rPr lang="en-US" altLang="en-US" sz="2400"/>
              <a:t>Climate change is another big concern for the future of Zapata Swamp. Global ocean temperatures are rising and glaciers and polar ice-caps are melting at accelerated rates. Unless this trend is stopped, sea-levels will continue to rise. </a:t>
            </a:r>
          </a:p>
          <a:p>
            <a:pPr eaLnBrk="1" hangingPunct="1"/>
            <a:endParaRPr lang="en-US" altLang="en-US"/>
          </a:p>
        </p:txBody>
      </p:sp>
      <p:pic>
        <p:nvPicPr>
          <p:cNvPr id="29701" name="Picture 4" descr="RSKern logo.png">
            <a:extLst>
              <a:ext uri="{FF2B5EF4-FFF2-40B4-BE49-F238E27FC236}">
                <a16:creationId xmlns:a16="http://schemas.microsoft.com/office/drawing/2014/main" id="{35E12A74-5EAE-46FD-96C7-7F3CB27ABFC5}"/>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8153400" y="5888038"/>
            <a:ext cx="7620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Content Placeholder 2">
            <a:extLst>
              <a:ext uri="{FF2B5EF4-FFF2-40B4-BE49-F238E27FC236}">
                <a16:creationId xmlns:a16="http://schemas.microsoft.com/office/drawing/2014/main" id="{E1422292-62E6-459D-B927-A6EE01EF1A95}"/>
              </a:ext>
            </a:extLst>
          </p:cNvPr>
          <p:cNvSpPr txBox="1">
            <a:spLocks/>
          </p:cNvSpPr>
          <p:nvPr/>
        </p:nvSpPr>
        <p:spPr bwMode="auto">
          <a:xfrm>
            <a:off x="228600" y="2133600"/>
            <a:ext cx="411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The Zapata Peninsula is a vast area that is low in elevation. Just a couple of feet of sea-level rise will mean that large areas of Zapata Swamp will be claimed by the sea and endangered species like the Cuban crocodile or the Cuban gar could face extinction.</a:t>
            </a:r>
          </a:p>
          <a:p>
            <a:pPr eaLnBrk="1" hangingPunct="1"/>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82F76D-C962-4A62-AFA4-9477DFEBF62B}"/>
              </a:ext>
            </a:extLst>
          </p:cNvPr>
          <p:cNvSpPr>
            <a:spLocks noGrp="1"/>
          </p:cNvSpPr>
          <p:nvPr>
            <p:ph type="title"/>
          </p:nvPr>
        </p:nvSpPr>
        <p:spPr>
          <a:xfrm>
            <a:off x="457200" y="152400"/>
            <a:ext cx="8229600" cy="762000"/>
          </a:xfrm>
        </p:spPr>
        <p:txBody>
          <a:bodyPr rtlCol="0">
            <a:normAutofit/>
          </a:bodyPr>
          <a:lstStyle/>
          <a:p>
            <a:pPr eaLnBrk="1" fontAlgn="auto" hangingPunct="1">
              <a:spcAft>
                <a:spcPts val="0"/>
              </a:spcAft>
              <a:defRPr/>
            </a:pPr>
            <a:r>
              <a:rPr lang="en-US" sz="3600"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rPr>
              <a:t>Quiz #3</a:t>
            </a:r>
          </a:p>
        </p:txBody>
      </p:sp>
      <p:sp>
        <p:nvSpPr>
          <p:cNvPr id="7" name="Content Placeholder 6">
            <a:extLst>
              <a:ext uri="{FF2B5EF4-FFF2-40B4-BE49-F238E27FC236}">
                <a16:creationId xmlns:a16="http://schemas.microsoft.com/office/drawing/2014/main" id="{EDCDF621-51BD-44AA-964E-FF281174911F}"/>
              </a:ext>
            </a:extLst>
          </p:cNvPr>
          <p:cNvSpPr>
            <a:spLocks noGrp="1"/>
          </p:cNvSpPr>
          <p:nvPr>
            <p:ph idx="1"/>
          </p:nvPr>
        </p:nvSpPr>
        <p:spPr>
          <a:xfrm>
            <a:off x="457200" y="914400"/>
            <a:ext cx="8382000" cy="4830763"/>
          </a:xfrm>
        </p:spPr>
        <p:txBody>
          <a:bodyPr rtlCol="0">
            <a:normAutofit lnSpcReduction="10000"/>
          </a:bodyPr>
          <a:lstStyle/>
          <a:p>
            <a:pPr marL="457200" indent="-457200" eaLnBrk="1" fontAlgn="auto" hangingPunct="1">
              <a:spcAft>
                <a:spcPts val="0"/>
              </a:spcAft>
              <a:buFont typeface="Arial" panose="020B0604020202020204" pitchFamily="34" charset="0"/>
              <a:buAutoNum type="arabicPeriod"/>
              <a:defRPr/>
            </a:pPr>
            <a:r>
              <a:rPr lang="en-US" sz="2000" b="1" dirty="0">
                <a:solidFill>
                  <a:schemeClr val="tx2">
                    <a:lumMod val="75000"/>
                  </a:schemeClr>
                </a:solidFill>
              </a:rPr>
              <a:t>Zapata Swamp is the ________ wetland in the Caribbean.</a:t>
            </a:r>
          </a:p>
          <a:p>
            <a:pPr marL="0" indent="0" eaLnBrk="1" fontAlgn="auto" hangingPunct="1">
              <a:spcAft>
                <a:spcPts val="0"/>
              </a:spcAft>
              <a:buFont typeface="Arial" panose="020B0604020202020204" pitchFamily="34" charset="0"/>
              <a:buNone/>
              <a:defRPr/>
            </a:pPr>
            <a:r>
              <a:rPr lang="en-US" sz="2000" dirty="0">
                <a:solidFill>
                  <a:srgbClr val="800000"/>
                </a:solidFill>
              </a:rPr>
              <a:t>       A. Third largest</a:t>
            </a:r>
          </a:p>
          <a:p>
            <a:pPr marL="0" indent="0" eaLnBrk="1" fontAlgn="auto" hangingPunct="1">
              <a:spcAft>
                <a:spcPts val="0"/>
              </a:spcAft>
              <a:buFont typeface="Arial" panose="020B0604020202020204" pitchFamily="34" charset="0"/>
              <a:buNone/>
              <a:defRPr/>
            </a:pPr>
            <a:r>
              <a:rPr lang="en-US" sz="2000" dirty="0">
                <a:solidFill>
                  <a:srgbClr val="800000"/>
                </a:solidFill>
              </a:rPr>
              <a:t>       B. Largest</a:t>
            </a:r>
          </a:p>
          <a:p>
            <a:pPr marL="0" indent="0" eaLnBrk="1" fontAlgn="auto" hangingPunct="1">
              <a:spcAft>
                <a:spcPts val="0"/>
              </a:spcAft>
              <a:buFont typeface="Arial" panose="020B0604020202020204" pitchFamily="34" charset="0"/>
              <a:buNone/>
              <a:defRPr/>
            </a:pPr>
            <a:r>
              <a:rPr lang="en-US" sz="2000" dirty="0">
                <a:solidFill>
                  <a:srgbClr val="800000"/>
                </a:solidFill>
              </a:rPr>
              <a:t>       C. Smallest</a:t>
            </a:r>
          </a:p>
          <a:p>
            <a:pPr marL="0" indent="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AutoNum type="arabicPeriod" startAt="2"/>
              <a:defRPr/>
            </a:pPr>
            <a:r>
              <a:rPr lang="en-US" sz="2000" b="1" dirty="0">
                <a:solidFill>
                  <a:schemeClr val="tx2">
                    <a:lumMod val="75000"/>
                  </a:schemeClr>
                </a:solidFill>
              </a:rPr>
              <a:t>Which of the following statements is </a:t>
            </a:r>
            <a:r>
              <a:rPr lang="en-US" sz="2000" b="1" i="1" dirty="0">
                <a:solidFill>
                  <a:schemeClr val="tx2">
                    <a:lumMod val="75000"/>
                  </a:schemeClr>
                </a:solidFill>
              </a:rPr>
              <a:t>not</a:t>
            </a:r>
            <a:r>
              <a:rPr lang="en-US" sz="2000" b="1" dirty="0">
                <a:solidFill>
                  <a:schemeClr val="tx2">
                    <a:lumMod val="75000"/>
                  </a:schemeClr>
                </a:solidFill>
              </a:rPr>
              <a:t> true about Zapata Swamp?</a:t>
            </a:r>
          </a:p>
          <a:p>
            <a:pPr marL="0" indent="0" eaLnBrk="1" fontAlgn="auto" hangingPunct="1">
              <a:spcAft>
                <a:spcPts val="0"/>
              </a:spcAft>
              <a:buFont typeface="Arial" panose="020B0604020202020204" pitchFamily="34" charset="0"/>
              <a:buNone/>
              <a:defRPr/>
            </a:pPr>
            <a:r>
              <a:rPr lang="en-US" sz="2000" dirty="0">
                <a:solidFill>
                  <a:srgbClr val="800000"/>
                </a:solidFill>
              </a:rPr>
              <a:t>       A.  It is often called “Cuba’s Everglades”</a:t>
            </a:r>
          </a:p>
          <a:p>
            <a:pPr marL="0" indent="0" eaLnBrk="1" fontAlgn="auto" hangingPunct="1">
              <a:spcAft>
                <a:spcPts val="0"/>
              </a:spcAft>
              <a:buFont typeface="Arial" panose="020B0604020202020204" pitchFamily="34" charset="0"/>
              <a:buNone/>
              <a:defRPr/>
            </a:pPr>
            <a:r>
              <a:rPr lang="en-US" sz="2000" dirty="0">
                <a:solidFill>
                  <a:srgbClr val="800000"/>
                </a:solidFill>
              </a:rPr>
              <a:t>       B.  It is one of the only ecosystems in which the Cuban Crocodile can be   </a:t>
            </a:r>
          </a:p>
          <a:p>
            <a:pPr marL="0" indent="0" eaLnBrk="1" fontAlgn="auto" hangingPunct="1">
              <a:spcAft>
                <a:spcPts val="0"/>
              </a:spcAft>
              <a:buFont typeface="Arial" panose="020B0604020202020204" pitchFamily="34" charset="0"/>
              <a:buNone/>
              <a:defRPr/>
            </a:pPr>
            <a:r>
              <a:rPr lang="en-US" sz="2000" dirty="0">
                <a:solidFill>
                  <a:srgbClr val="800000"/>
                </a:solidFill>
              </a:rPr>
              <a:t>             found</a:t>
            </a:r>
          </a:p>
          <a:p>
            <a:pPr marL="0" indent="0" eaLnBrk="1" fontAlgn="auto" hangingPunct="1">
              <a:spcAft>
                <a:spcPts val="0"/>
              </a:spcAft>
              <a:buFont typeface="Arial" panose="020B0604020202020204" pitchFamily="34" charset="0"/>
              <a:buNone/>
              <a:defRPr/>
            </a:pPr>
            <a:r>
              <a:rPr lang="en-US" sz="2000" dirty="0">
                <a:solidFill>
                  <a:srgbClr val="800000"/>
                </a:solidFill>
              </a:rPr>
              <a:t>       C.  It has been protected from invasive species</a:t>
            </a:r>
          </a:p>
          <a:p>
            <a:pPr marL="0" indent="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startAt="3"/>
              <a:defRPr/>
            </a:pPr>
            <a:r>
              <a:rPr lang="en-US" sz="2000" b="1" dirty="0">
                <a:solidFill>
                  <a:schemeClr val="tx2">
                    <a:lumMod val="75000"/>
                  </a:schemeClr>
                </a:solidFill>
              </a:rPr>
              <a:t>Climate change is not a threat to Zapata Swamp.</a:t>
            </a:r>
          </a:p>
          <a:p>
            <a:pPr marL="0" indent="0" eaLnBrk="1" fontAlgn="auto" hangingPunct="1">
              <a:spcAft>
                <a:spcPts val="0"/>
              </a:spcAft>
              <a:buFont typeface="Arial" panose="020B0604020202020204" pitchFamily="34" charset="0"/>
              <a:buNone/>
              <a:defRPr/>
            </a:pPr>
            <a:r>
              <a:rPr lang="en-US" sz="2000" dirty="0">
                <a:solidFill>
                  <a:srgbClr val="800000"/>
                </a:solidFill>
              </a:rPr>
              <a:t>       True</a:t>
            </a:r>
          </a:p>
          <a:p>
            <a:pPr marL="0" indent="0" eaLnBrk="1" fontAlgn="auto" hangingPunct="1">
              <a:spcAft>
                <a:spcPts val="0"/>
              </a:spcAft>
              <a:buFont typeface="Arial" panose="020B0604020202020204" pitchFamily="34" charset="0"/>
              <a:buNone/>
              <a:defRPr/>
            </a:pPr>
            <a:r>
              <a:rPr lang="en-US" sz="2000" dirty="0">
                <a:solidFill>
                  <a:srgbClr val="800000"/>
                </a:solidFill>
              </a:rPr>
              <a:t>       False</a:t>
            </a:r>
          </a:p>
        </p:txBody>
      </p:sp>
      <p:grpSp>
        <p:nvGrpSpPr>
          <p:cNvPr id="30724" name="Group 7">
            <a:extLst>
              <a:ext uri="{FF2B5EF4-FFF2-40B4-BE49-F238E27FC236}">
                <a16:creationId xmlns:a16="http://schemas.microsoft.com/office/drawing/2014/main" id="{7E6DBB20-36BA-4E13-91B6-788F8A9BB16B}"/>
              </a:ext>
            </a:extLst>
          </p:cNvPr>
          <p:cNvGrpSpPr>
            <a:grpSpLocks/>
          </p:cNvGrpSpPr>
          <p:nvPr/>
        </p:nvGrpSpPr>
        <p:grpSpPr bwMode="auto">
          <a:xfrm>
            <a:off x="7086600" y="6324600"/>
            <a:ext cx="1905000" cy="457200"/>
            <a:chOff x="7239000" y="6324600"/>
            <a:chExt cx="1905000" cy="457200"/>
          </a:xfrm>
        </p:grpSpPr>
        <p:sp>
          <p:nvSpPr>
            <p:cNvPr id="9" name="Rounded Rectangle 8">
              <a:extLst>
                <a:ext uri="{FF2B5EF4-FFF2-40B4-BE49-F238E27FC236}">
                  <a16:creationId xmlns:a16="http://schemas.microsoft.com/office/drawing/2014/main" id="{D266D602-E584-4950-8B79-25E98C11EA93}"/>
                </a:ext>
              </a:extLst>
            </p:cNvPr>
            <p:cNvSpPr/>
            <p:nvPr/>
          </p:nvSpPr>
          <p:spPr>
            <a:xfrm>
              <a:off x="72390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26" name="TextBox 9">
              <a:extLst>
                <a:ext uri="{FF2B5EF4-FFF2-40B4-BE49-F238E27FC236}">
                  <a16:creationId xmlns:a16="http://schemas.microsoft.com/office/drawing/2014/main" id="{47902DEA-38C6-42AA-8370-7A255B88A3D8}"/>
                </a:ext>
              </a:extLst>
            </p:cNvPr>
            <p:cNvSpPr txBox="1">
              <a:spLocks noChangeArrowheads="1"/>
            </p:cNvSpPr>
            <p:nvPr/>
          </p:nvSpPr>
          <p:spPr bwMode="auto">
            <a:xfrm>
              <a:off x="73152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y of Pigs Cuba.jpg">
            <a:extLst>
              <a:ext uri="{FF2B5EF4-FFF2-40B4-BE49-F238E27FC236}">
                <a16:creationId xmlns:a16="http://schemas.microsoft.com/office/drawing/2014/main" id="{3DA42025-46CE-4E04-9F32-77C6133548AE}"/>
              </a:ext>
            </a:extLst>
          </p:cNvPr>
          <p:cNvPicPr>
            <a:picLocks noChangeAspect="1"/>
          </p:cNvPicPr>
          <p:nvPr/>
        </p:nvPicPr>
        <p:blipFill>
          <a:blip r:embed="rId2" cstate="print"/>
          <a:stretch>
            <a:fillRect/>
          </a:stretch>
        </p:blipFill>
        <p:spPr>
          <a:xfrm>
            <a:off x="1143001" y="1"/>
            <a:ext cx="6777098" cy="4521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4766FB3E-329F-48F0-B135-F39449531C64}"/>
              </a:ext>
            </a:extLst>
          </p:cNvPr>
          <p:cNvSpPr/>
          <p:nvPr/>
        </p:nvSpPr>
        <p:spPr>
          <a:xfrm>
            <a:off x="2819400" y="304800"/>
            <a:ext cx="3352800" cy="762000"/>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1748" name="Title 1">
            <a:extLst>
              <a:ext uri="{FF2B5EF4-FFF2-40B4-BE49-F238E27FC236}">
                <a16:creationId xmlns:a16="http://schemas.microsoft.com/office/drawing/2014/main" id="{43FE9EB6-FB2D-497F-A7F8-DF23C5F63E8A}"/>
              </a:ext>
            </a:extLst>
          </p:cNvPr>
          <p:cNvSpPr>
            <a:spLocks noGrp="1"/>
          </p:cNvSpPr>
          <p:nvPr>
            <p:ph type="title"/>
          </p:nvPr>
        </p:nvSpPr>
        <p:spPr>
          <a:xfrm>
            <a:off x="381000" y="152400"/>
            <a:ext cx="8229600" cy="1036638"/>
          </a:xfrm>
        </p:spPr>
        <p:txBody>
          <a:bodyPr/>
          <a:lstStyle/>
          <a:p>
            <a:pPr eaLnBrk="1" hangingPunct="1"/>
            <a:r>
              <a:rPr lang="en-US" altLang="en-US" b="1">
                <a:solidFill>
                  <a:srgbClr val="800000"/>
                </a:solidFill>
              </a:rPr>
              <a:t>Coral Reefs</a:t>
            </a:r>
          </a:p>
        </p:txBody>
      </p:sp>
      <p:sp>
        <p:nvSpPr>
          <p:cNvPr id="31749" name="Content Placeholder 2">
            <a:extLst>
              <a:ext uri="{FF2B5EF4-FFF2-40B4-BE49-F238E27FC236}">
                <a16:creationId xmlns:a16="http://schemas.microsoft.com/office/drawing/2014/main" id="{1B5F2D9D-EB31-4AA0-9E4F-32D71FE08466}"/>
              </a:ext>
            </a:extLst>
          </p:cNvPr>
          <p:cNvSpPr>
            <a:spLocks noGrp="1"/>
          </p:cNvSpPr>
          <p:nvPr>
            <p:ph idx="1"/>
          </p:nvPr>
        </p:nvSpPr>
        <p:spPr>
          <a:xfrm>
            <a:off x="304800" y="4648200"/>
            <a:ext cx="8534400" cy="1447800"/>
          </a:xfrm>
        </p:spPr>
        <p:txBody>
          <a:bodyPr/>
          <a:lstStyle/>
          <a:p>
            <a:pPr algn="just" eaLnBrk="1" hangingPunct="1"/>
            <a:r>
              <a:rPr lang="en-US" altLang="en-US" sz="2800"/>
              <a:t>Cuba is home to some exceptionally healthy coral reefs. This is especially important now that the world’s coral reefs are in big trouble…but more on that in a bit. </a:t>
            </a:r>
          </a:p>
          <a:p>
            <a:pPr eaLnBrk="1" hangingPunct="1"/>
            <a:endParaRPr lang="en-US" altLang="en-US"/>
          </a:p>
        </p:txBody>
      </p:sp>
      <p:pic>
        <p:nvPicPr>
          <p:cNvPr id="31750" name="Picture 6" descr="RSKern logo.png">
            <a:extLst>
              <a:ext uri="{FF2B5EF4-FFF2-40B4-BE49-F238E27FC236}">
                <a16:creationId xmlns:a16="http://schemas.microsoft.com/office/drawing/2014/main" id="{2D57524E-EC46-4EE3-A3E4-C96821C3505B}"/>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858000" y="4191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8E33-3B50-4592-B393-EC34FFE9E030}"/>
              </a:ext>
            </a:extLst>
          </p:cNvPr>
          <p:cNvSpPr>
            <a:spLocks noGrp="1"/>
          </p:cNvSpPr>
          <p:nvPr>
            <p:ph type="title"/>
          </p:nvPr>
        </p:nvSpPr>
        <p:spPr>
          <a:xfrm>
            <a:off x="2514600" y="0"/>
            <a:ext cx="4038600" cy="914400"/>
          </a:xfrm>
        </p:spPr>
        <p:txBody>
          <a:bodyPr rtlCol="0">
            <a:noAutofit/>
          </a:bodyPr>
          <a:lstStyle/>
          <a:p>
            <a:pPr algn="ctr" eaLnBrk="1" fontAlgn="auto" hangingPunct="1">
              <a:spcAft>
                <a:spcPts val="0"/>
              </a:spcAft>
              <a:defRPr/>
            </a:pPr>
            <a:r>
              <a:rPr lang="en-US" sz="3200" dirty="0">
                <a:solidFill>
                  <a:srgbClr val="800000"/>
                </a:solidFill>
                <a:effectLst>
                  <a:outerShdw blurRad="38100" dist="38100" dir="2700000" algn="tl">
                    <a:srgbClr val="000000">
                      <a:alpha val="43137"/>
                    </a:srgbClr>
                  </a:outerShdw>
                </a:effectLst>
                <a:latin typeface="Arial Black" panose="020B0A04020102020204" pitchFamily="34" charset="0"/>
              </a:rPr>
              <a:t>Benchmarks</a:t>
            </a:r>
          </a:p>
        </p:txBody>
      </p:sp>
      <p:grpSp>
        <p:nvGrpSpPr>
          <p:cNvPr id="5123" name="Group 6">
            <a:extLst>
              <a:ext uri="{FF2B5EF4-FFF2-40B4-BE49-F238E27FC236}">
                <a16:creationId xmlns:a16="http://schemas.microsoft.com/office/drawing/2014/main" id="{E440841A-76B5-4726-AD52-C6A8E1C3A915}"/>
              </a:ext>
            </a:extLst>
          </p:cNvPr>
          <p:cNvGrpSpPr>
            <a:grpSpLocks/>
          </p:cNvGrpSpPr>
          <p:nvPr/>
        </p:nvGrpSpPr>
        <p:grpSpPr bwMode="auto">
          <a:xfrm>
            <a:off x="7010400" y="6324600"/>
            <a:ext cx="1905000" cy="457200"/>
            <a:chOff x="7010400" y="6324600"/>
            <a:chExt cx="1905000" cy="457200"/>
          </a:xfrm>
        </p:grpSpPr>
        <p:sp>
          <p:nvSpPr>
            <p:cNvPr id="8" name="Rounded Rectangle 7">
              <a:extLst>
                <a:ext uri="{FF2B5EF4-FFF2-40B4-BE49-F238E27FC236}">
                  <a16:creationId xmlns:a16="http://schemas.microsoft.com/office/drawing/2014/main" id="{675F492F-2CCA-488F-8083-D930B618B16E}"/>
                </a:ext>
              </a:extLst>
            </p:cNvPr>
            <p:cNvSpPr/>
            <p:nvPr/>
          </p:nvSpPr>
          <p:spPr>
            <a:xfrm>
              <a:off x="70104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6" name="TextBox 8">
              <a:extLst>
                <a:ext uri="{FF2B5EF4-FFF2-40B4-BE49-F238E27FC236}">
                  <a16:creationId xmlns:a16="http://schemas.microsoft.com/office/drawing/2014/main" id="{3908D00F-8810-4825-AD5D-B298FA82C5D5}"/>
                </a:ext>
              </a:extLst>
            </p:cNvPr>
            <p:cNvSpPr txBox="1">
              <a:spLocks noChangeArrowheads="1"/>
            </p:cNvSpPr>
            <p:nvPr/>
          </p:nvSpPr>
          <p:spPr bwMode="auto">
            <a:xfrm>
              <a:off x="70866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
        <p:nvSpPr>
          <p:cNvPr id="10" name="Text Placeholder 9">
            <a:extLst>
              <a:ext uri="{FF2B5EF4-FFF2-40B4-BE49-F238E27FC236}">
                <a16:creationId xmlns:a16="http://schemas.microsoft.com/office/drawing/2014/main" id="{6EB15071-BF2A-4A03-BD79-7412CC04B0B0}"/>
              </a:ext>
            </a:extLst>
          </p:cNvPr>
          <p:cNvSpPr>
            <a:spLocks noGrp="1"/>
          </p:cNvSpPr>
          <p:nvPr>
            <p:ph type="body" sz="half" idx="2"/>
          </p:nvPr>
        </p:nvSpPr>
        <p:spPr>
          <a:xfrm>
            <a:off x="228600" y="1066800"/>
            <a:ext cx="8686800" cy="5334000"/>
          </a:xfrm>
        </p:spPr>
        <p:txBody>
          <a:bodyPr rtlCol="0">
            <a:normAutofit fontScale="70000" lnSpcReduction="20000"/>
          </a:bodyPr>
          <a:lstStyle/>
          <a:p>
            <a:pPr eaLnBrk="1" fontAlgn="auto" hangingPunct="1">
              <a:spcAft>
                <a:spcPts val="0"/>
              </a:spcAft>
              <a:defRPr/>
            </a:pPr>
            <a:r>
              <a:rPr lang="en-US" sz="1600" b="1" dirty="0"/>
              <a:t>SC.K.L.14.3</a:t>
            </a:r>
            <a:r>
              <a:rPr lang="en-US" sz="1600" dirty="0"/>
              <a:t>  Observe plants and animals, describe how they are alike and how they are different in the way they look and in the things they do</a:t>
            </a:r>
          </a:p>
          <a:p>
            <a:pPr eaLnBrk="1" fontAlgn="auto" hangingPunct="1">
              <a:spcAft>
                <a:spcPts val="0"/>
              </a:spcAft>
              <a:defRPr/>
            </a:pPr>
            <a:r>
              <a:rPr lang="en-US" sz="1600" b="1" dirty="0"/>
              <a:t>SC.K.N.1.2 </a:t>
            </a:r>
            <a:r>
              <a:rPr lang="en-US" sz="1600" dirty="0"/>
              <a:t> Make observations of the natural world and know that they are descriptors collected using the five senses.</a:t>
            </a:r>
          </a:p>
          <a:p>
            <a:pPr eaLnBrk="1" fontAlgn="auto" hangingPunct="1">
              <a:spcAft>
                <a:spcPts val="0"/>
              </a:spcAft>
              <a:defRPr/>
            </a:pPr>
            <a:r>
              <a:rPr lang="en-US" sz="1600" b="1" dirty="0"/>
              <a:t>SC.1.E.6.2 </a:t>
            </a:r>
            <a:r>
              <a:rPr lang="en-US" sz="1600" dirty="0"/>
              <a:t> Describe the need for water and how to be safe around water.</a:t>
            </a:r>
          </a:p>
          <a:p>
            <a:pPr eaLnBrk="1" fontAlgn="auto" hangingPunct="1">
              <a:spcAft>
                <a:spcPts val="0"/>
              </a:spcAft>
              <a:defRPr/>
            </a:pPr>
            <a:r>
              <a:rPr lang="en-US" sz="1600" b="1" dirty="0"/>
              <a:t>SC.1.L.17.1</a:t>
            </a:r>
            <a:r>
              <a:rPr lang="en-US" sz="1600" dirty="0"/>
              <a:t>  Through observation, recognize that all plants and animals, including humans, need the basic necessities of air, water, food, and space.</a:t>
            </a:r>
          </a:p>
          <a:p>
            <a:pPr eaLnBrk="1" fontAlgn="auto" hangingPunct="1">
              <a:spcAft>
                <a:spcPts val="0"/>
              </a:spcAft>
              <a:defRPr/>
            </a:pPr>
            <a:r>
              <a:rPr lang="en-US" sz="1600" b="1" dirty="0"/>
              <a:t>SC.2.L.16.1 </a:t>
            </a:r>
            <a:r>
              <a:rPr lang="en-US" sz="1600" dirty="0"/>
              <a:t> Observe and describe major stages in the life cycles of plants and animals, including beans and butterflies.</a:t>
            </a:r>
          </a:p>
          <a:p>
            <a:pPr eaLnBrk="1" fontAlgn="auto" hangingPunct="1">
              <a:spcAft>
                <a:spcPts val="0"/>
              </a:spcAft>
              <a:defRPr/>
            </a:pPr>
            <a:r>
              <a:rPr lang="en-US" sz="1600" b="1" dirty="0"/>
              <a:t>SC.2.L.17.2 </a:t>
            </a:r>
            <a:r>
              <a:rPr lang="en-US" sz="1600" dirty="0"/>
              <a:t> Recognize and explain that living things are found all over Earth, but each is only able to live in habitats that meet its basic needs.</a:t>
            </a:r>
          </a:p>
          <a:p>
            <a:pPr eaLnBrk="1" fontAlgn="auto" hangingPunct="1">
              <a:spcAft>
                <a:spcPts val="0"/>
              </a:spcAft>
              <a:defRPr/>
            </a:pPr>
            <a:r>
              <a:rPr lang="en-US" sz="1600" b="1" dirty="0"/>
              <a:t>SC.3.L.14.1 </a:t>
            </a:r>
            <a:r>
              <a:rPr lang="en-US" sz="1600" dirty="0"/>
              <a:t> Describe structures in plants and their roles in food production, support, water and nutrient transport, and reproduction.</a:t>
            </a:r>
          </a:p>
          <a:p>
            <a:pPr eaLnBrk="1" fontAlgn="auto" hangingPunct="1">
              <a:spcAft>
                <a:spcPts val="0"/>
              </a:spcAft>
              <a:defRPr/>
            </a:pPr>
            <a:r>
              <a:rPr lang="en-US" sz="1600" b="1" dirty="0"/>
              <a:t>SC.3.L.15.1</a:t>
            </a:r>
            <a:r>
              <a:rPr lang="en-US" sz="1600" dirty="0"/>
              <a:t>  Classify animals into major groups (mammals, birds, reptiles, amphibians, fish, arthropods, vertebrates and invertebrates, those having live births and those which lay eggs) according to their physical characteristics and behaviors.</a:t>
            </a:r>
          </a:p>
          <a:p>
            <a:pPr eaLnBrk="1" fontAlgn="auto" hangingPunct="1">
              <a:spcAft>
                <a:spcPts val="0"/>
              </a:spcAft>
              <a:defRPr/>
            </a:pPr>
            <a:r>
              <a:rPr lang="en-US" sz="1600" b="1" dirty="0"/>
              <a:t>SC.4.E.6.1 </a:t>
            </a:r>
            <a:r>
              <a:rPr lang="en-US" sz="1600" dirty="0"/>
              <a:t> Identify the three categories of rocks: igneous, (formed from molten rock); sedimentary (pieces of other rocks and fossilized organisms); and metamorphic (formed from heat and pressure).</a:t>
            </a:r>
          </a:p>
          <a:p>
            <a:pPr eaLnBrk="1" fontAlgn="auto" hangingPunct="1">
              <a:spcAft>
                <a:spcPts val="0"/>
              </a:spcAft>
              <a:defRPr/>
            </a:pPr>
            <a:r>
              <a:rPr lang="en-US" sz="1600" b="1" dirty="0"/>
              <a:t>SC.4.E.6.3</a:t>
            </a:r>
            <a:r>
              <a:rPr lang="en-US" sz="1600" dirty="0"/>
              <a:t>  Recognize that humans need resources found on Earth and that these are either renewable or nonrenewable.</a:t>
            </a:r>
          </a:p>
          <a:p>
            <a:pPr eaLnBrk="1" fontAlgn="auto" hangingPunct="1">
              <a:spcAft>
                <a:spcPts val="0"/>
              </a:spcAft>
              <a:defRPr/>
            </a:pPr>
            <a:r>
              <a:rPr lang="en-US" sz="1600" b="1" dirty="0"/>
              <a:t>SC.4.L.16.1 </a:t>
            </a:r>
            <a:r>
              <a:rPr lang="en-US" sz="1600" dirty="0"/>
              <a:t> Identify processes of sexual reproduction in flowering plants, including pollination, fertilization (seed production), seed dispersal, and germination.</a:t>
            </a:r>
          </a:p>
          <a:p>
            <a:pPr eaLnBrk="1" fontAlgn="auto" hangingPunct="1">
              <a:spcAft>
                <a:spcPts val="0"/>
              </a:spcAft>
              <a:defRPr/>
            </a:pPr>
            <a:r>
              <a:rPr lang="en-US" sz="1600" b="1" dirty="0"/>
              <a:t>SC.4.L.17.4 </a:t>
            </a:r>
            <a:r>
              <a:rPr lang="en-US" sz="1600" dirty="0"/>
              <a:t> Recognize ways plants and animals, including humans, can impact the environment.</a:t>
            </a:r>
          </a:p>
          <a:p>
            <a:pPr eaLnBrk="1" fontAlgn="auto" hangingPunct="1">
              <a:spcAft>
                <a:spcPts val="0"/>
              </a:spcAft>
              <a:defRPr/>
            </a:pPr>
            <a:r>
              <a:rPr lang="en-US" sz="1600" b="1" dirty="0"/>
              <a:t>SC.5.E.7.2  </a:t>
            </a:r>
            <a:r>
              <a:rPr lang="en-US" sz="1600" dirty="0"/>
              <a:t>Recognize that the ocean is an integral part of the water cycle and is connected to all of Earth's water reservoirs via evaporation and precipitation processes.</a:t>
            </a:r>
          </a:p>
          <a:p>
            <a:pPr eaLnBrk="1" fontAlgn="auto" hangingPunct="1">
              <a:spcAft>
                <a:spcPts val="0"/>
              </a:spcAft>
              <a:defRPr/>
            </a:pPr>
            <a:r>
              <a:rPr lang="en-US" sz="1600" b="1" dirty="0"/>
              <a:t>SC.5.L.15.1  </a:t>
            </a:r>
            <a:r>
              <a:rPr lang="en-US" sz="1600" dirty="0"/>
              <a:t>Describe how, when the environment changes, differences between individuals allow some plants and animals to survive and reproduce while others die or move to new locations.</a:t>
            </a:r>
          </a:p>
          <a:p>
            <a:pPr eaLnBrk="1" fontAlgn="auto" hangingPunct="1">
              <a:spcAft>
                <a:spcPts val="0"/>
              </a:spcAft>
              <a:defRPr/>
            </a:pPr>
            <a:r>
              <a:rPr lang="en-US" sz="1600" b="1" dirty="0"/>
              <a:t>SC.5.L.17.1 </a:t>
            </a:r>
            <a:r>
              <a:rPr lang="en-US" sz="1600" dirty="0"/>
              <a:t> Compare and contrast adaptations displayed by animals and plants that enable them to survive in different environments such as life cycles variations, animal behaviors and physical characteristics.</a:t>
            </a:r>
          </a:p>
          <a:p>
            <a:pPr eaLnBrk="1" fontAlgn="auto" hangingPunct="1">
              <a:spcAft>
                <a:spcPts val="0"/>
              </a:spcAft>
              <a:defRPr/>
            </a:pPr>
            <a:r>
              <a:rPr lang="en-US" sz="1600" b="1" dirty="0"/>
              <a:t>SC.6.E.6.1 </a:t>
            </a:r>
            <a:r>
              <a:rPr lang="en-US" sz="1600" dirty="0"/>
              <a:t> Describe and give examples of ways in which Earth's surface is built up and torn down by physical and chemical weathering, erosion, and deposition.</a:t>
            </a:r>
          </a:p>
          <a:p>
            <a:pPr eaLnBrk="1" fontAlgn="auto" hangingPunct="1">
              <a:spcAft>
                <a:spcPts val="0"/>
              </a:spcAft>
              <a:defRPr/>
            </a:pPr>
            <a:r>
              <a:rPr lang="en-US" sz="1600" b="1" dirty="0"/>
              <a:t>SC.6.E.6.2</a:t>
            </a:r>
            <a:r>
              <a:rPr lang="en-US" sz="1600" dirty="0"/>
              <a:t>  Recognize that there are a variety of different landforms on Earth's surface such as coastlines, dunes, rivers, mountains, glaciers, deltas, and lakes and relate these landforms as they apply to Florida.</a:t>
            </a:r>
          </a:p>
          <a:p>
            <a:pPr eaLnBrk="1" fontAlgn="auto" hangingPunct="1">
              <a:spcAft>
                <a:spcPts val="0"/>
              </a:spcAft>
              <a:defRPr/>
            </a:pPr>
            <a:r>
              <a:rPr lang="en-US" sz="1600" b="1" dirty="0"/>
              <a:t>SC.7.E.6.6 </a:t>
            </a:r>
            <a:r>
              <a:rPr lang="en-US" sz="1600" dirty="0"/>
              <a:t> Identify the impact that humans have had on Earth, such as deforestation, urbanization, desertification, erosion, air and water quality, changing the flow of water.</a:t>
            </a:r>
          </a:p>
          <a:p>
            <a:pPr eaLnBrk="1" fontAlgn="auto" hangingPunct="1">
              <a:spcAft>
                <a:spcPts val="0"/>
              </a:spcAft>
              <a:defRPr/>
            </a:pPr>
            <a:r>
              <a:rPr lang="en-US" sz="1600" b="1" dirty="0"/>
              <a:t>SC.7.L.15.2  </a:t>
            </a:r>
            <a:r>
              <a:rPr lang="en-US" sz="1600" dirty="0"/>
              <a:t>Explore the scientific theory of evolution by recognizing and explaining ways in which genetic variation and environmental factors contribute to evolution by natural selection and diversity of organisms.</a:t>
            </a:r>
          </a:p>
          <a:p>
            <a:pPr eaLnBrk="1" fontAlgn="auto" hangingPunct="1">
              <a:spcAft>
                <a:spcPts val="0"/>
              </a:spcAft>
              <a:defRPr/>
            </a:pPr>
            <a:r>
              <a:rPr lang="en-US" sz="1600" b="1" dirty="0"/>
              <a:t>SC.7.L.17.2  </a:t>
            </a:r>
            <a:r>
              <a:rPr lang="en-US" sz="1600" dirty="0"/>
              <a:t>Compare and contrast the relationships among organisms such as mutualism, predation, parasitism, competition, and commensalism.</a:t>
            </a:r>
          </a:p>
          <a:p>
            <a:pPr eaLnBrk="1" fontAlgn="auto" hangingPunct="1">
              <a:spcAft>
                <a:spcPts val="0"/>
              </a:spcAft>
              <a:defRPr/>
            </a:pPr>
            <a:r>
              <a:rPr lang="en-US" sz="1600" b="1" dirty="0"/>
              <a:t>SC.7.L.17.3 </a:t>
            </a:r>
            <a:r>
              <a:rPr lang="en-US" sz="1600" dirty="0"/>
              <a:t> Describe and investigate various limiting factors in the local ecosystem and their impact on native populations, including food, shelter, water, space, disease, parasitism, predation, and nesting sites.</a:t>
            </a:r>
          </a:p>
          <a:p>
            <a:pPr eaLnBrk="1" fontAlgn="auto" hangingPunct="1">
              <a:spcAft>
                <a:spcPts val="0"/>
              </a:spcAft>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A8FC29E-E897-4DD2-B899-EA7546EDA902}"/>
              </a:ext>
            </a:extLst>
          </p:cNvPr>
          <p:cNvSpPr>
            <a:spLocks noGrp="1"/>
          </p:cNvSpPr>
          <p:nvPr>
            <p:ph type="title"/>
          </p:nvPr>
        </p:nvSpPr>
        <p:spPr/>
        <p:txBody>
          <a:bodyPr/>
          <a:lstStyle/>
          <a:p>
            <a:pPr eaLnBrk="1" hangingPunct="1"/>
            <a:r>
              <a:rPr lang="en-US" altLang="en-US" b="1"/>
              <a:t>The Coral Reef Habitat</a:t>
            </a:r>
          </a:p>
        </p:txBody>
      </p:sp>
      <p:pic>
        <p:nvPicPr>
          <p:cNvPr id="4" name="Picture 3" descr="coral reef.jpg">
            <a:hlinkClick r:id="rId2"/>
            <a:extLst>
              <a:ext uri="{FF2B5EF4-FFF2-40B4-BE49-F238E27FC236}">
                <a16:creationId xmlns:a16="http://schemas.microsoft.com/office/drawing/2014/main" id="{BAE48A00-28BD-4A17-BA85-0EB5E64EADD9}"/>
              </a:ext>
            </a:extLst>
          </p:cNvPr>
          <p:cNvPicPr>
            <a:picLocks noChangeAspect="1"/>
          </p:cNvPicPr>
          <p:nvPr/>
        </p:nvPicPr>
        <p:blipFill>
          <a:blip r:embed="rId3" cstate="print"/>
          <a:stretch>
            <a:fillRect/>
          </a:stretch>
        </p:blipFill>
        <p:spPr>
          <a:xfrm>
            <a:off x="1600200" y="2133600"/>
            <a:ext cx="6096000" cy="3429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hevron 4">
            <a:hlinkClick r:id="rId2"/>
            <a:extLst>
              <a:ext uri="{FF2B5EF4-FFF2-40B4-BE49-F238E27FC236}">
                <a16:creationId xmlns:a16="http://schemas.microsoft.com/office/drawing/2014/main" id="{7D98985B-DA54-4ADD-A893-3FCA8DDCBECF}"/>
              </a:ext>
            </a:extLst>
          </p:cNvPr>
          <p:cNvSpPr/>
          <p:nvPr/>
        </p:nvSpPr>
        <p:spPr>
          <a:xfrm>
            <a:off x="4191000" y="3429000"/>
            <a:ext cx="990600" cy="914400"/>
          </a:xfrm>
          <a:prstGeom prst="chevron">
            <a:avLst/>
          </a:prstGeom>
          <a:solidFill>
            <a:srgbClr val="C0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6" name="Title 1">
            <a:extLst>
              <a:ext uri="{FF2B5EF4-FFF2-40B4-BE49-F238E27FC236}">
                <a16:creationId xmlns:a16="http://schemas.microsoft.com/office/drawing/2014/main" id="{77D628B2-777B-4590-ACFF-D9242A5DD971}"/>
              </a:ext>
            </a:extLst>
          </p:cNvPr>
          <p:cNvSpPr txBox="1">
            <a:spLocks/>
          </p:cNvSpPr>
          <p:nvPr/>
        </p:nvSpPr>
        <p:spPr>
          <a:xfrm>
            <a:off x="457200" y="884238"/>
            <a:ext cx="8229600" cy="944562"/>
          </a:xfrm>
          <a:prstGeom prst="rect">
            <a:avLst/>
          </a:prstGeom>
        </p:spPr>
        <p:txBody>
          <a:bodyPr anchor="ctr">
            <a:normAutofit/>
          </a:bodyPr>
          <a:lstStyle/>
          <a:p>
            <a:pPr algn="ctr" eaLnBrk="1" fontAlgn="auto" hangingPunct="1">
              <a:spcAft>
                <a:spcPts val="0"/>
              </a:spcAft>
              <a:defRPr/>
            </a:pPr>
            <a:r>
              <a:rPr lang="en-US" sz="3200" b="1" i="1" dirty="0">
                <a:solidFill>
                  <a:schemeClr val="accent2">
                    <a:lumMod val="50000"/>
                  </a:schemeClr>
                </a:solidFill>
                <a:latin typeface="+mj-lt"/>
                <a:ea typeface="+mj-ea"/>
                <a:cs typeface="+mj-cs"/>
              </a:rPr>
              <a:t>Video Exploration</a:t>
            </a:r>
            <a:r>
              <a:rPr lang="en-US" sz="3600" b="1" dirty="0">
                <a:latin typeface="+mj-lt"/>
                <a:ea typeface="+mj-ea"/>
                <a:cs typeface="+mj-cs"/>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a:extLst>
              <a:ext uri="{FF2B5EF4-FFF2-40B4-BE49-F238E27FC236}">
                <a16:creationId xmlns:a16="http://schemas.microsoft.com/office/drawing/2014/main" id="{952BF93A-974B-47A0-AAD6-B816D52A8C56}"/>
              </a:ext>
            </a:extLst>
          </p:cNvPr>
          <p:cNvSpPr>
            <a:spLocks noGrp="1"/>
          </p:cNvSpPr>
          <p:nvPr>
            <p:ph idx="1"/>
          </p:nvPr>
        </p:nvSpPr>
        <p:spPr>
          <a:xfrm>
            <a:off x="304800" y="381000"/>
            <a:ext cx="8534400" cy="3048000"/>
          </a:xfrm>
        </p:spPr>
        <p:txBody>
          <a:bodyPr/>
          <a:lstStyle/>
          <a:p>
            <a:pPr algn="just" eaLnBrk="1" hangingPunct="1"/>
            <a:r>
              <a:rPr lang="en-US" altLang="en-US" sz="2400"/>
              <a:t>Coral reefs are often called the “rainforests” of the sea because they hold an amazingly diverse community of life.</a:t>
            </a:r>
          </a:p>
          <a:p>
            <a:pPr algn="just" eaLnBrk="1" hangingPunct="1"/>
            <a:r>
              <a:rPr lang="en-US" altLang="en-US" sz="2400"/>
              <a:t> Although coral reefs account for only about 0.1% of the ocean’s surface, they are home to about 25% of all marine species. </a:t>
            </a:r>
          </a:p>
          <a:p>
            <a:pPr algn="just" eaLnBrk="1" hangingPunct="1"/>
            <a:r>
              <a:rPr lang="en-US" altLang="en-US" sz="2400"/>
              <a:t>One of the main reasons for this is the intricate structures that hard corals create, which become shelter and attachment points for marine life.</a:t>
            </a:r>
          </a:p>
          <a:p>
            <a:pPr eaLnBrk="1" hangingPunct="1"/>
            <a:endParaRPr lang="en-US" altLang="en-US"/>
          </a:p>
        </p:txBody>
      </p:sp>
      <p:pic>
        <p:nvPicPr>
          <p:cNvPr id="4" name="Picture 3" descr="Gardens of the Queen.00_03_08_12.Still004.jpg">
            <a:extLst>
              <a:ext uri="{FF2B5EF4-FFF2-40B4-BE49-F238E27FC236}">
                <a16:creationId xmlns:a16="http://schemas.microsoft.com/office/drawing/2014/main" id="{80E5A71C-7E97-4086-BCF2-EBF860655D67}"/>
              </a:ext>
            </a:extLst>
          </p:cNvPr>
          <p:cNvPicPr>
            <a:picLocks noChangeAspect="1"/>
          </p:cNvPicPr>
          <p:nvPr/>
        </p:nvPicPr>
        <p:blipFill>
          <a:blip r:embed="rId2"/>
          <a:srcRect r="3500"/>
          <a:stretch>
            <a:fillRect/>
          </a:stretch>
        </p:blipFill>
        <p:spPr>
          <a:xfrm>
            <a:off x="304800" y="3429000"/>
            <a:ext cx="4240213" cy="2471738"/>
          </a:xfrm>
          <a:prstGeom prst="rect">
            <a:avLst/>
          </a:prstGeom>
          <a:ln>
            <a:noFill/>
          </a:ln>
          <a:effectLst>
            <a:outerShdw blurRad="292100" dist="139700" dir="2700000" algn="tl" rotWithShape="0">
              <a:srgbClr val="333333">
                <a:alpha val="65000"/>
              </a:srgbClr>
            </a:outerShdw>
          </a:effectLst>
        </p:spPr>
      </p:pic>
      <p:pic>
        <p:nvPicPr>
          <p:cNvPr id="6" name="Picture 5" descr="Gardens of the Queen.00_02_37_28.Still002.jpg">
            <a:extLst>
              <a:ext uri="{FF2B5EF4-FFF2-40B4-BE49-F238E27FC236}">
                <a16:creationId xmlns:a16="http://schemas.microsoft.com/office/drawing/2014/main" id="{46526621-91CA-47A9-9BEE-C6E715C3BD4A}"/>
              </a:ext>
            </a:extLst>
          </p:cNvPr>
          <p:cNvPicPr>
            <a:picLocks noChangeAspect="1"/>
          </p:cNvPicPr>
          <p:nvPr/>
        </p:nvPicPr>
        <p:blipFill>
          <a:blip r:embed="rId3"/>
          <a:srcRect r="6500"/>
          <a:stretch>
            <a:fillRect/>
          </a:stretch>
        </p:blipFill>
        <p:spPr>
          <a:xfrm>
            <a:off x="4800600" y="3429000"/>
            <a:ext cx="4060825" cy="2443163"/>
          </a:xfrm>
          <a:prstGeom prst="rect">
            <a:avLst/>
          </a:prstGeom>
          <a:ln>
            <a:noFill/>
          </a:ln>
          <a:effectLst>
            <a:outerShdw blurRad="292100" dist="139700" dir="2700000" algn="tl" rotWithShape="0">
              <a:srgbClr val="333333">
                <a:alpha val="65000"/>
              </a:srgbClr>
            </a:outerShdw>
          </a:effectLst>
        </p:spPr>
      </p:pic>
      <p:pic>
        <p:nvPicPr>
          <p:cNvPr id="33797" name="Picture 4" descr="RSKern logo.png">
            <a:extLst>
              <a:ext uri="{FF2B5EF4-FFF2-40B4-BE49-F238E27FC236}">
                <a16:creationId xmlns:a16="http://schemas.microsoft.com/office/drawing/2014/main" id="{451EB728-F8BC-4D75-B173-212E2E097252}"/>
              </a:ext>
            </a:extLst>
          </p:cNvPr>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381000" y="5638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RSKern logo.png">
            <a:extLst>
              <a:ext uri="{FF2B5EF4-FFF2-40B4-BE49-F238E27FC236}">
                <a16:creationId xmlns:a16="http://schemas.microsoft.com/office/drawing/2014/main" id="{32018E8B-78F8-4A11-B8EA-8360FCA3359D}"/>
              </a:ext>
            </a:extLst>
          </p:cNvPr>
          <p:cNvPicPr>
            <a:picLocks noChangeAspect="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8077200" y="5638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F65A3D-E4F3-439A-9294-80C10AD36585}"/>
              </a:ext>
            </a:extLst>
          </p:cNvPr>
          <p:cNvSpPr>
            <a:spLocks noGrp="1"/>
          </p:cNvSpPr>
          <p:nvPr>
            <p:ph idx="1"/>
          </p:nvPr>
        </p:nvSpPr>
        <p:spPr>
          <a:xfrm>
            <a:off x="228600" y="381000"/>
            <a:ext cx="5334000" cy="3200400"/>
          </a:xfrm>
        </p:spPr>
        <p:txBody>
          <a:bodyPr rtlCol="0">
            <a:normAutofit lnSpcReduction="10000"/>
          </a:bodyPr>
          <a:lstStyle/>
          <a:p>
            <a:pPr algn="just" eaLnBrk="1" fontAlgn="auto" hangingPunct="1">
              <a:spcAft>
                <a:spcPts val="0"/>
              </a:spcAft>
              <a:defRPr/>
            </a:pPr>
            <a:r>
              <a:rPr lang="en-US" sz="2400" dirty="0"/>
              <a:t>So what is a coral, exactly? That can be a bit confusing. You might wonder if a coral is a mineral, a vegetable, or an animal. The answer (sort of) is all three! </a:t>
            </a:r>
          </a:p>
          <a:p>
            <a:pPr algn="just" eaLnBrk="1" fontAlgn="auto" hangingPunct="1">
              <a:spcAft>
                <a:spcPts val="0"/>
              </a:spcAft>
              <a:defRPr/>
            </a:pPr>
            <a:r>
              <a:rPr lang="en-US" sz="2400" dirty="0"/>
              <a:t>Most accurately, however, a coral is indeed an animal. The individual coral animal is a simple organism referred to as a “</a:t>
            </a:r>
            <a:r>
              <a:rPr lang="en-US" sz="2400" b="1" dirty="0"/>
              <a:t>polyp</a:t>
            </a:r>
            <a:r>
              <a:rPr lang="en-US" sz="2400" dirty="0"/>
              <a:t>.” </a:t>
            </a:r>
          </a:p>
          <a:p>
            <a:pPr eaLnBrk="1" fontAlgn="auto" hangingPunct="1">
              <a:spcAft>
                <a:spcPts val="0"/>
              </a:spcAft>
              <a:defRPr/>
            </a:pPr>
            <a:endParaRPr lang="en-US" dirty="0"/>
          </a:p>
        </p:txBody>
      </p:sp>
      <p:sp>
        <p:nvSpPr>
          <p:cNvPr id="34819" name="Content Placeholder 2">
            <a:extLst>
              <a:ext uri="{FF2B5EF4-FFF2-40B4-BE49-F238E27FC236}">
                <a16:creationId xmlns:a16="http://schemas.microsoft.com/office/drawing/2014/main" id="{5376E54D-1C4D-4F5B-AE11-AB5E8A6B3192}"/>
              </a:ext>
            </a:extLst>
          </p:cNvPr>
          <p:cNvSpPr txBox="1">
            <a:spLocks/>
          </p:cNvSpPr>
          <p:nvPr/>
        </p:nvSpPr>
        <p:spPr bwMode="auto">
          <a:xfrm>
            <a:off x="5181600" y="3733800"/>
            <a:ext cx="3733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Corals are members of the phylum </a:t>
            </a:r>
            <a:r>
              <a:rPr lang="en-US" altLang="en-US" sz="2400" i="1"/>
              <a:t>Cnidaria</a:t>
            </a:r>
            <a:r>
              <a:rPr lang="en-US" altLang="en-US" sz="2400"/>
              <a:t>, which also includes jellyfish and anemones. If you look closely, you can see the resemblance. </a:t>
            </a:r>
          </a:p>
        </p:txBody>
      </p:sp>
      <p:pic>
        <p:nvPicPr>
          <p:cNvPr id="6" name="Picture 5" descr="stars (1).jpg">
            <a:extLst>
              <a:ext uri="{FF2B5EF4-FFF2-40B4-BE49-F238E27FC236}">
                <a16:creationId xmlns:a16="http://schemas.microsoft.com/office/drawing/2014/main" id="{EEF19E96-C063-4BEF-8878-D494F58B4201}"/>
              </a:ext>
            </a:extLst>
          </p:cNvPr>
          <p:cNvPicPr>
            <a:picLocks noChangeAspect="1"/>
          </p:cNvPicPr>
          <p:nvPr/>
        </p:nvPicPr>
        <p:blipFill>
          <a:blip r:embed="rId2"/>
          <a:srcRect l="25000"/>
          <a:stretch>
            <a:fillRect/>
          </a:stretch>
        </p:blipFill>
        <p:spPr>
          <a:xfrm>
            <a:off x="5702300" y="457200"/>
            <a:ext cx="3162300" cy="2867025"/>
          </a:xfrm>
          <a:prstGeom prst="rect">
            <a:avLst/>
          </a:prstGeom>
          <a:ln>
            <a:noFill/>
          </a:ln>
          <a:effectLst>
            <a:outerShdw blurRad="292100" dist="139700" dir="2700000" algn="tl" rotWithShape="0">
              <a:srgbClr val="333333">
                <a:alpha val="65000"/>
              </a:srgbClr>
            </a:outerShdw>
          </a:effectLst>
        </p:spPr>
      </p:pic>
      <p:pic>
        <p:nvPicPr>
          <p:cNvPr id="7" name="Picture 6" descr="australian-box-jellyfish.jpg">
            <a:extLst>
              <a:ext uri="{FF2B5EF4-FFF2-40B4-BE49-F238E27FC236}">
                <a16:creationId xmlns:a16="http://schemas.microsoft.com/office/drawing/2014/main" id="{6F67C7D7-5D64-4AD2-8243-3D53DBDA0A4D}"/>
              </a:ext>
            </a:extLst>
          </p:cNvPr>
          <p:cNvPicPr>
            <a:picLocks noChangeAspect="1"/>
          </p:cNvPicPr>
          <p:nvPr/>
        </p:nvPicPr>
        <p:blipFill>
          <a:blip r:embed="rId3"/>
          <a:srcRect l="35604" r="15824"/>
          <a:stretch>
            <a:fillRect/>
          </a:stretch>
        </p:blipFill>
        <p:spPr>
          <a:xfrm>
            <a:off x="381000" y="3581400"/>
            <a:ext cx="2032000" cy="2443163"/>
          </a:xfrm>
          <a:prstGeom prst="rect">
            <a:avLst/>
          </a:prstGeom>
          <a:ln>
            <a:noFill/>
          </a:ln>
          <a:effectLst>
            <a:outerShdw blurRad="292100" dist="139700" dir="2700000" algn="tl" rotWithShape="0">
              <a:srgbClr val="333333">
                <a:alpha val="65000"/>
              </a:srgbClr>
            </a:outerShdw>
          </a:effectLst>
        </p:spPr>
      </p:pic>
      <p:pic>
        <p:nvPicPr>
          <p:cNvPr id="8" name="Picture 7" descr="sea-anemone_shutterstock_21850051.jpg">
            <a:extLst>
              <a:ext uri="{FF2B5EF4-FFF2-40B4-BE49-F238E27FC236}">
                <a16:creationId xmlns:a16="http://schemas.microsoft.com/office/drawing/2014/main" id="{71F6B45C-0359-481C-AA0D-CFDDBA250992}"/>
              </a:ext>
            </a:extLst>
          </p:cNvPr>
          <p:cNvPicPr>
            <a:picLocks noChangeAspect="1"/>
          </p:cNvPicPr>
          <p:nvPr/>
        </p:nvPicPr>
        <p:blipFill>
          <a:blip r:embed="rId4"/>
          <a:srcRect l="12000" r="3000"/>
          <a:stretch>
            <a:fillRect/>
          </a:stretch>
        </p:blipFill>
        <p:spPr>
          <a:xfrm>
            <a:off x="2590800" y="3581400"/>
            <a:ext cx="2763838"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67E4F79D-1F78-4BD5-ABE1-8A5B429EB6FA}"/>
              </a:ext>
            </a:extLst>
          </p:cNvPr>
          <p:cNvSpPr>
            <a:spLocks noGrp="1"/>
          </p:cNvSpPr>
          <p:nvPr>
            <p:ph idx="1"/>
          </p:nvPr>
        </p:nvSpPr>
        <p:spPr>
          <a:xfrm>
            <a:off x="457200" y="1600200"/>
            <a:ext cx="8229600" cy="3048000"/>
          </a:xfrm>
        </p:spPr>
        <p:txBody>
          <a:bodyPr/>
          <a:lstStyle/>
          <a:p>
            <a:pPr algn="just" eaLnBrk="1" hangingPunct="1"/>
            <a:r>
              <a:rPr lang="en-US" altLang="en-US" sz="2200"/>
              <a:t>In very basic terms, coral polyps consist of a simple mouth structure ringed by tentacles that fire stinging cells to subdue planktonic animals. </a:t>
            </a:r>
          </a:p>
          <a:p>
            <a:pPr algn="just" eaLnBrk="1" hangingPunct="1"/>
            <a:r>
              <a:rPr lang="en-US" altLang="en-US" sz="2200"/>
              <a:t>Amazingly, however, most corals get the bulk of their nutrition from algal cells that live within their tissues. These algal cells create food for themselves through photosynthesis, and excess food energy is passed along to the coral polyp that hosts them. This is an incredible example of mutualism.</a:t>
            </a:r>
          </a:p>
          <a:p>
            <a:pPr eaLnBrk="1" hangingPunct="1"/>
            <a:endParaRPr lang="en-US" altLang="en-US"/>
          </a:p>
        </p:txBody>
      </p:sp>
      <p:sp>
        <p:nvSpPr>
          <p:cNvPr id="4" name="Rectangle 3">
            <a:extLst>
              <a:ext uri="{FF2B5EF4-FFF2-40B4-BE49-F238E27FC236}">
                <a16:creationId xmlns:a16="http://schemas.microsoft.com/office/drawing/2014/main" id="{64F8E6F9-6440-44E7-A319-38197172F6B6}"/>
              </a:ext>
            </a:extLst>
          </p:cNvPr>
          <p:cNvSpPr/>
          <p:nvPr/>
        </p:nvSpPr>
        <p:spPr>
          <a:xfrm>
            <a:off x="0" y="30480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81F4607-17BB-4F34-AB6F-B8B8E86AF0AF}"/>
              </a:ext>
            </a:extLst>
          </p:cNvPr>
          <p:cNvSpPr/>
          <p:nvPr/>
        </p:nvSpPr>
        <p:spPr>
          <a:xfrm>
            <a:off x="0" y="4572000"/>
            <a:ext cx="914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845" name="TextBox 5">
            <a:extLst>
              <a:ext uri="{FF2B5EF4-FFF2-40B4-BE49-F238E27FC236}">
                <a16:creationId xmlns:a16="http://schemas.microsoft.com/office/drawing/2014/main" id="{E1F4B923-121F-4677-9943-14F3C20FBEA1}"/>
              </a:ext>
            </a:extLst>
          </p:cNvPr>
          <p:cNvSpPr txBox="1">
            <a:spLocks noChangeArrowheads="1"/>
          </p:cNvSpPr>
          <p:nvPr/>
        </p:nvSpPr>
        <p:spPr bwMode="auto">
          <a:xfrm>
            <a:off x="1371600" y="4826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i="1"/>
              <a:t>Coral polyp-</a:t>
            </a:r>
            <a:r>
              <a:rPr lang="en-US" altLang="en-US" i="1"/>
              <a:t> an individual coral animal</a:t>
            </a:r>
          </a:p>
        </p:txBody>
      </p:sp>
      <p:sp>
        <p:nvSpPr>
          <p:cNvPr id="35846" name="Rectangle 2">
            <a:extLst>
              <a:ext uri="{FF2B5EF4-FFF2-40B4-BE49-F238E27FC236}">
                <a16:creationId xmlns:a16="http://schemas.microsoft.com/office/drawing/2014/main" id="{407DB6EF-5F1F-42FF-B651-B2EB6794A348}"/>
              </a:ext>
            </a:extLst>
          </p:cNvPr>
          <p:cNvSpPr>
            <a:spLocks noChangeArrowheads="1"/>
          </p:cNvSpPr>
          <p:nvPr/>
        </p:nvSpPr>
        <p:spPr bwMode="auto">
          <a:xfrm>
            <a:off x="457200" y="4648200"/>
            <a:ext cx="8305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i="1">
                <a:cs typeface="Calibri" panose="020F0502020204030204" pitchFamily="34" charset="0"/>
              </a:rPr>
              <a:t>Mutualism-</a:t>
            </a:r>
            <a:r>
              <a:rPr lang="en-US" altLang="en-US" sz="2800" i="1">
                <a:solidFill>
                  <a:srgbClr val="222222"/>
                </a:solidFill>
                <a:cs typeface="Calibri" panose="020F0502020204030204" pitchFamily="34" charset="0"/>
              </a:rPr>
              <a:t> a symbiotic relationship between </a:t>
            </a:r>
            <a:r>
              <a:rPr lang="en-US" altLang="en-US" sz="2800" i="1">
                <a:cs typeface="Calibri" panose="020F0502020204030204" pitchFamily="34" charset="0"/>
              </a:rPr>
              <a:t>two organisms of different species in which each individual benefits</a:t>
            </a:r>
            <a:endParaRPr lang="en-US" altLang="en-US" sz="2800" i="1">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rdens of the Queen.00_02_47_12.Still003.jpg">
            <a:extLst>
              <a:ext uri="{FF2B5EF4-FFF2-40B4-BE49-F238E27FC236}">
                <a16:creationId xmlns:a16="http://schemas.microsoft.com/office/drawing/2014/main" id="{9A6D3DED-3049-4194-8159-00F40337B96F}"/>
              </a:ext>
            </a:extLst>
          </p:cNvPr>
          <p:cNvPicPr>
            <a:picLocks noChangeAspect="1"/>
          </p:cNvPicPr>
          <p:nvPr/>
        </p:nvPicPr>
        <p:blipFill>
          <a:blip r:embed="rId2"/>
          <a:srcRect t="10667"/>
          <a:stretch>
            <a:fillRect/>
          </a:stretch>
        </p:blipFill>
        <p:spPr>
          <a:xfrm>
            <a:off x="304800" y="1884363"/>
            <a:ext cx="8534400" cy="428783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DC7B2CB5-C39E-4582-8AF4-630E6FCDFED1}"/>
              </a:ext>
            </a:extLst>
          </p:cNvPr>
          <p:cNvSpPr/>
          <p:nvPr/>
        </p:nvSpPr>
        <p:spPr>
          <a:xfrm>
            <a:off x="304800" y="1905000"/>
            <a:ext cx="8534400" cy="1981200"/>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55E5D82A-DA66-4D11-AF02-8F7CD255548E}"/>
              </a:ext>
            </a:extLst>
          </p:cNvPr>
          <p:cNvSpPr>
            <a:spLocks noGrp="1"/>
          </p:cNvSpPr>
          <p:nvPr>
            <p:ph idx="1"/>
          </p:nvPr>
        </p:nvSpPr>
        <p:spPr>
          <a:xfrm>
            <a:off x="457200" y="381000"/>
            <a:ext cx="8229600" cy="3581400"/>
          </a:xfrm>
        </p:spPr>
        <p:txBody>
          <a:bodyPr rtlCol="0">
            <a:normAutofit/>
          </a:bodyPr>
          <a:lstStyle/>
          <a:p>
            <a:pPr algn="just" eaLnBrk="1" fontAlgn="auto" hangingPunct="1">
              <a:spcAft>
                <a:spcPts val="0"/>
              </a:spcAft>
              <a:defRPr/>
            </a:pPr>
            <a:r>
              <a:rPr lang="en-US" sz="2400" dirty="0"/>
              <a:t>Hard corals are the architects of the oceans. The intricate stony structures that coral reefs are famous for are built by millions of tiny coral polyps. Each polyp secretes a stony exoskeleton that protects its soft body. </a:t>
            </a:r>
          </a:p>
          <a:p>
            <a:pPr algn="just" eaLnBrk="1" fontAlgn="auto" hangingPunct="1">
              <a:spcAft>
                <a:spcPts val="0"/>
              </a:spcAft>
              <a:defRPr/>
            </a:pPr>
            <a:r>
              <a:rPr lang="en-US" sz="2400" dirty="0">
                <a:solidFill>
                  <a:schemeClr val="bg1"/>
                </a:solidFill>
                <a:effectLst>
                  <a:outerShdw blurRad="38100" dist="38100" dir="2700000" algn="tl">
                    <a:srgbClr val="000000">
                      <a:alpha val="43137"/>
                    </a:srgbClr>
                  </a:outerShdw>
                </a:effectLst>
              </a:rPr>
              <a:t>The polyps themselves reproduce asexually by “budding” or dividing and as they continue to create their exoskeletons, the stony structure grows. In fact a coral colony is made up of hundreds or thousands of individual polyps that are genetically identical.</a:t>
            </a:r>
          </a:p>
          <a:p>
            <a:pPr eaLnBrk="1" fontAlgn="auto" hangingPunct="1">
              <a:spcAft>
                <a:spcPts val="0"/>
              </a:spcAft>
              <a:defRPr/>
            </a:pPr>
            <a:endParaRPr lang="en-US" dirty="0"/>
          </a:p>
        </p:txBody>
      </p:sp>
      <p:pic>
        <p:nvPicPr>
          <p:cNvPr id="36869" name="Picture 6" descr="RSKern logo.png">
            <a:extLst>
              <a:ext uri="{FF2B5EF4-FFF2-40B4-BE49-F238E27FC236}">
                <a16:creationId xmlns:a16="http://schemas.microsoft.com/office/drawing/2014/main" id="{A3027A19-F09E-4EFC-9E83-F24D58656DF8}"/>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457200" y="5888038"/>
            <a:ext cx="7620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Bleachedcoral.jpg">
            <a:extLst>
              <a:ext uri="{FF2B5EF4-FFF2-40B4-BE49-F238E27FC236}">
                <a16:creationId xmlns:a16="http://schemas.microsoft.com/office/drawing/2014/main" id="{4EAC5533-8972-47FC-BFF5-80056B1708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2C98B50-618A-48E3-97F2-3D0596826599}"/>
              </a:ext>
            </a:extLst>
          </p:cNvPr>
          <p:cNvSpPr/>
          <p:nvPr/>
        </p:nvSpPr>
        <p:spPr>
          <a:xfrm>
            <a:off x="457200" y="304800"/>
            <a:ext cx="8305800" cy="5105400"/>
          </a:xfrm>
          <a:prstGeom prst="rect">
            <a:avLst/>
          </a:prstGeom>
          <a:solidFill>
            <a:schemeClr val="bg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a:extLst>
              <a:ext uri="{FF2B5EF4-FFF2-40B4-BE49-F238E27FC236}">
                <a16:creationId xmlns:a16="http://schemas.microsoft.com/office/drawing/2014/main" id="{2442D5C2-E397-449B-BFF9-045BACDCDE75}"/>
              </a:ext>
            </a:extLst>
          </p:cNvPr>
          <p:cNvSpPr>
            <a:spLocks noGrp="1"/>
          </p:cNvSpPr>
          <p:nvPr>
            <p:ph idx="1"/>
          </p:nvPr>
        </p:nvSpPr>
        <p:spPr>
          <a:xfrm>
            <a:off x="457200" y="457200"/>
            <a:ext cx="8229600" cy="4953000"/>
          </a:xfrm>
        </p:spPr>
        <p:txBody>
          <a:bodyPr rtlCol="0">
            <a:normAutofit lnSpcReduction="10000"/>
          </a:bodyPr>
          <a:lstStyle/>
          <a:p>
            <a:pPr algn="just" eaLnBrk="1" fontAlgn="auto" hangingPunct="1">
              <a:spcAft>
                <a:spcPts val="0"/>
              </a:spcAft>
              <a:defRPr/>
            </a:pPr>
            <a:r>
              <a:rPr lang="en-US" sz="2200" dirty="0"/>
              <a:t>Today, the world’s corals are facing many threats. One threat in particular has decimated coral reefs around the world in recent years: Coral Bleaching. Coral polyps are clear, and they get their color from the algae that live within their tissues. </a:t>
            </a:r>
          </a:p>
          <a:p>
            <a:pPr algn="just" eaLnBrk="1" fontAlgn="auto" hangingPunct="1">
              <a:spcAft>
                <a:spcPts val="0"/>
              </a:spcAft>
              <a:defRPr/>
            </a:pPr>
            <a:r>
              <a:rPr lang="en-US" sz="2200" dirty="0"/>
              <a:t>Coral bleaching occurs when coral polyps expel the algae in response to stress. The corals become white (the color of the calcium carbonate exoskeleton). The polyps no longer get the essential food-energy from the algae and will often die.</a:t>
            </a:r>
          </a:p>
          <a:p>
            <a:pPr algn="just" eaLnBrk="1" fontAlgn="auto" hangingPunct="1">
              <a:spcAft>
                <a:spcPts val="0"/>
              </a:spcAft>
              <a:defRPr/>
            </a:pPr>
            <a:r>
              <a:rPr lang="en-US" sz="2200" dirty="0"/>
              <a:t>Coral bleaching events are becoming more and more frequent due to rising ocean temperatures. When ocean temperatures spike, massive bleaching and die-off events can turn a once thriving reef community into a lifeless field of rubble. </a:t>
            </a:r>
          </a:p>
          <a:p>
            <a:pPr algn="just" eaLnBrk="1" fontAlgn="auto" hangingPunct="1">
              <a:spcAft>
                <a:spcPts val="0"/>
              </a:spcAft>
              <a:defRPr/>
            </a:pPr>
            <a:r>
              <a:rPr lang="en-US" sz="2200" dirty="0"/>
              <a:t>Today it is estimated that 19% of the world’s corals are already dead and some estimates suggest </a:t>
            </a:r>
            <a:r>
              <a:rPr lang="en-US" sz="2200" b="1" i="1" dirty="0"/>
              <a:t>we could lose as much as 90% by 2050.</a:t>
            </a:r>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214738-3488-4735-BD25-68394602CF47}"/>
              </a:ext>
            </a:extLst>
          </p:cNvPr>
          <p:cNvSpPr>
            <a:spLocks noGrp="1"/>
          </p:cNvSpPr>
          <p:nvPr>
            <p:ph type="title"/>
          </p:nvPr>
        </p:nvSpPr>
        <p:spPr>
          <a:xfrm>
            <a:off x="457200" y="152400"/>
            <a:ext cx="8229600" cy="762000"/>
          </a:xfrm>
        </p:spPr>
        <p:txBody>
          <a:bodyPr rtlCol="0">
            <a:normAutofit/>
          </a:bodyPr>
          <a:lstStyle/>
          <a:p>
            <a:pPr eaLnBrk="1" fontAlgn="auto" hangingPunct="1">
              <a:spcAft>
                <a:spcPts val="0"/>
              </a:spcAft>
              <a:defRPr/>
            </a:pPr>
            <a:r>
              <a:rPr lang="en-US" sz="3600"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rPr>
              <a:t>Quiz #4</a:t>
            </a:r>
          </a:p>
        </p:txBody>
      </p:sp>
      <p:sp>
        <p:nvSpPr>
          <p:cNvPr id="7" name="Content Placeholder 6">
            <a:extLst>
              <a:ext uri="{FF2B5EF4-FFF2-40B4-BE49-F238E27FC236}">
                <a16:creationId xmlns:a16="http://schemas.microsoft.com/office/drawing/2014/main" id="{DDBF82D2-F7A3-4F6A-B5BA-A021885DFD8E}"/>
              </a:ext>
            </a:extLst>
          </p:cNvPr>
          <p:cNvSpPr>
            <a:spLocks noGrp="1"/>
          </p:cNvSpPr>
          <p:nvPr>
            <p:ph idx="1"/>
          </p:nvPr>
        </p:nvSpPr>
        <p:spPr>
          <a:xfrm>
            <a:off x="457200" y="914400"/>
            <a:ext cx="8382000" cy="4830763"/>
          </a:xfrm>
        </p:spPr>
        <p:txBody>
          <a:bodyPr rtlCol="0">
            <a:normAutofit fontScale="92500" lnSpcReduction="10000"/>
          </a:bodyPr>
          <a:lstStyle/>
          <a:p>
            <a:pPr marL="457200" indent="-457200" eaLnBrk="1" fontAlgn="auto" hangingPunct="1">
              <a:spcAft>
                <a:spcPts val="0"/>
              </a:spcAft>
              <a:buFont typeface="Arial" panose="020B0604020202020204" pitchFamily="34" charset="0"/>
              <a:buAutoNum type="arabicPeriod"/>
              <a:defRPr/>
            </a:pPr>
            <a:r>
              <a:rPr lang="en-US" sz="2000" b="1" dirty="0">
                <a:solidFill>
                  <a:schemeClr val="tx2">
                    <a:lumMod val="75000"/>
                  </a:schemeClr>
                </a:solidFill>
              </a:rPr>
              <a:t>Which of the following statements is</a:t>
            </a:r>
            <a:r>
              <a:rPr lang="en-US" sz="2000" b="1" i="1" dirty="0">
                <a:solidFill>
                  <a:schemeClr val="tx2">
                    <a:lumMod val="75000"/>
                  </a:schemeClr>
                </a:solidFill>
              </a:rPr>
              <a:t> not </a:t>
            </a:r>
            <a:r>
              <a:rPr lang="en-US" sz="2000" b="1" dirty="0">
                <a:solidFill>
                  <a:schemeClr val="tx2">
                    <a:lumMod val="75000"/>
                  </a:schemeClr>
                </a:solidFill>
              </a:rPr>
              <a:t>true about corals?</a:t>
            </a:r>
          </a:p>
          <a:p>
            <a:pPr marL="0" indent="0" eaLnBrk="1" fontAlgn="auto" hangingPunct="1">
              <a:spcAft>
                <a:spcPts val="0"/>
              </a:spcAft>
              <a:buFont typeface="Arial" panose="020B0604020202020204" pitchFamily="34" charset="0"/>
              <a:buNone/>
              <a:defRPr/>
            </a:pPr>
            <a:r>
              <a:rPr lang="en-US" sz="2000" dirty="0">
                <a:solidFill>
                  <a:srgbClr val="800000"/>
                </a:solidFill>
              </a:rPr>
              <a:t>       A. They have tentacles with stinging cells.</a:t>
            </a:r>
          </a:p>
          <a:p>
            <a:pPr marL="0" indent="0" eaLnBrk="1" fontAlgn="auto" hangingPunct="1">
              <a:spcAft>
                <a:spcPts val="0"/>
              </a:spcAft>
              <a:buFont typeface="Arial" panose="020B0604020202020204" pitchFamily="34" charset="0"/>
              <a:buNone/>
              <a:defRPr/>
            </a:pPr>
            <a:r>
              <a:rPr lang="en-US" sz="2000" dirty="0">
                <a:solidFill>
                  <a:srgbClr val="800000"/>
                </a:solidFill>
              </a:rPr>
              <a:t>       B. Corals are not living animals</a:t>
            </a:r>
          </a:p>
          <a:p>
            <a:pPr marL="0" indent="0" eaLnBrk="1" fontAlgn="auto" hangingPunct="1">
              <a:spcAft>
                <a:spcPts val="0"/>
              </a:spcAft>
              <a:buFont typeface="Arial" panose="020B0604020202020204" pitchFamily="34" charset="0"/>
              <a:buNone/>
              <a:defRPr/>
            </a:pPr>
            <a:r>
              <a:rPr lang="en-US" sz="2000" dirty="0">
                <a:solidFill>
                  <a:srgbClr val="800000"/>
                </a:solidFill>
              </a:rPr>
              <a:t>       C. They have polyp shaped bodies.</a:t>
            </a:r>
          </a:p>
          <a:p>
            <a:pPr marL="0" indent="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AutoNum type="arabicPeriod" startAt="2"/>
              <a:defRPr/>
            </a:pPr>
            <a:r>
              <a:rPr lang="en-US" sz="2000" b="1" dirty="0">
                <a:solidFill>
                  <a:schemeClr val="tx2">
                    <a:lumMod val="75000"/>
                  </a:schemeClr>
                </a:solidFill>
              </a:rPr>
              <a:t>Which of the following statements is true about coral reefs?</a:t>
            </a:r>
          </a:p>
          <a:p>
            <a:pPr marL="0" indent="0" eaLnBrk="1" fontAlgn="auto" hangingPunct="1">
              <a:spcAft>
                <a:spcPts val="0"/>
              </a:spcAft>
              <a:buFont typeface="Arial" panose="020B0604020202020204" pitchFamily="34" charset="0"/>
              <a:buNone/>
              <a:defRPr/>
            </a:pPr>
            <a:r>
              <a:rPr lang="en-US" sz="2000" dirty="0">
                <a:solidFill>
                  <a:srgbClr val="800000"/>
                </a:solidFill>
              </a:rPr>
              <a:t>       A.  They are home to as much as 25 percent of the ocean’s fish</a:t>
            </a:r>
          </a:p>
          <a:p>
            <a:pPr marL="0" indent="0" eaLnBrk="1" fontAlgn="auto" hangingPunct="1">
              <a:spcAft>
                <a:spcPts val="0"/>
              </a:spcAft>
              <a:buFont typeface="Arial" panose="020B0604020202020204" pitchFamily="34" charset="0"/>
              <a:buNone/>
              <a:defRPr/>
            </a:pPr>
            <a:r>
              <a:rPr lang="en-US" sz="2000" dirty="0">
                <a:solidFill>
                  <a:srgbClr val="800000"/>
                </a:solidFill>
              </a:rPr>
              <a:t>       B.  The world’s coral reefs are expected to grow rapidly over the next decade</a:t>
            </a:r>
          </a:p>
          <a:p>
            <a:pPr marL="0" indent="0" eaLnBrk="1" fontAlgn="auto" hangingPunct="1">
              <a:spcAft>
                <a:spcPts val="0"/>
              </a:spcAft>
              <a:buFont typeface="Arial" panose="020B0604020202020204" pitchFamily="34" charset="0"/>
              <a:buNone/>
              <a:defRPr/>
            </a:pPr>
            <a:r>
              <a:rPr lang="en-US" sz="2000" dirty="0">
                <a:solidFill>
                  <a:srgbClr val="800000"/>
                </a:solidFill>
              </a:rPr>
              <a:t>       C.   Coral reefs are immune to man-made pollution and global warming</a:t>
            </a:r>
          </a:p>
          <a:p>
            <a:pPr marL="0" indent="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startAt="3"/>
              <a:defRPr/>
            </a:pPr>
            <a:r>
              <a:rPr lang="en-US" sz="2000" b="1" dirty="0">
                <a:solidFill>
                  <a:schemeClr val="tx2">
                    <a:lumMod val="75000"/>
                  </a:schemeClr>
                </a:solidFill>
              </a:rPr>
              <a:t>The term “coral bleaching” refers to:</a:t>
            </a:r>
          </a:p>
          <a:p>
            <a:pPr marL="0" indent="0" eaLnBrk="1" fontAlgn="auto" hangingPunct="1">
              <a:spcAft>
                <a:spcPts val="0"/>
              </a:spcAft>
              <a:buFont typeface="Arial" panose="020B0604020202020204" pitchFamily="34" charset="0"/>
              <a:buNone/>
              <a:defRPr/>
            </a:pPr>
            <a:r>
              <a:rPr lang="en-US" sz="2000" dirty="0">
                <a:solidFill>
                  <a:srgbClr val="800000"/>
                </a:solidFill>
              </a:rPr>
              <a:t>       A.  Pollution of coral reefs due to accidental spills of chemical bleach</a:t>
            </a:r>
          </a:p>
          <a:p>
            <a:pPr marL="0" indent="0" eaLnBrk="1" fontAlgn="auto" hangingPunct="1">
              <a:spcAft>
                <a:spcPts val="0"/>
              </a:spcAft>
              <a:buFont typeface="Arial" panose="020B0604020202020204" pitchFamily="34" charset="0"/>
              <a:buNone/>
              <a:defRPr/>
            </a:pPr>
            <a:r>
              <a:rPr lang="en-US" sz="2000" dirty="0">
                <a:solidFill>
                  <a:srgbClr val="800000"/>
                </a:solidFill>
              </a:rPr>
              <a:t>       B.  Corals that have lost their color, having lost the algae that lives within their    </a:t>
            </a:r>
          </a:p>
          <a:p>
            <a:pPr marL="0" indent="0" eaLnBrk="1" fontAlgn="auto" hangingPunct="1">
              <a:spcAft>
                <a:spcPts val="0"/>
              </a:spcAft>
              <a:buFont typeface="Arial" panose="020B0604020202020204" pitchFamily="34" charset="0"/>
              <a:buNone/>
              <a:defRPr/>
            </a:pPr>
            <a:r>
              <a:rPr lang="en-US" sz="2000" dirty="0">
                <a:solidFill>
                  <a:srgbClr val="800000"/>
                </a:solidFill>
              </a:rPr>
              <a:t>            tissues.</a:t>
            </a:r>
          </a:p>
          <a:p>
            <a:pPr marL="0" indent="0" eaLnBrk="1" fontAlgn="auto" hangingPunct="1">
              <a:spcAft>
                <a:spcPts val="0"/>
              </a:spcAft>
              <a:buFont typeface="Arial" panose="020B0604020202020204" pitchFamily="34" charset="0"/>
              <a:buNone/>
              <a:defRPr/>
            </a:pPr>
            <a:r>
              <a:rPr lang="en-US" sz="2000" dirty="0">
                <a:solidFill>
                  <a:srgbClr val="800000"/>
                </a:solidFill>
              </a:rPr>
              <a:t>       C.  Corals that have recently died leaving only their skeletons.</a:t>
            </a:r>
          </a:p>
        </p:txBody>
      </p:sp>
      <p:grpSp>
        <p:nvGrpSpPr>
          <p:cNvPr id="38916" name="Group 7">
            <a:extLst>
              <a:ext uri="{FF2B5EF4-FFF2-40B4-BE49-F238E27FC236}">
                <a16:creationId xmlns:a16="http://schemas.microsoft.com/office/drawing/2014/main" id="{F8A9223F-5C3A-4B3D-8BD7-6AD8C91A7EEE}"/>
              </a:ext>
            </a:extLst>
          </p:cNvPr>
          <p:cNvGrpSpPr>
            <a:grpSpLocks/>
          </p:cNvGrpSpPr>
          <p:nvPr/>
        </p:nvGrpSpPr>
        <p:grpSpPr bwMode="auto">
          <a:xfrm>
            <a:off x="7086600" y="6324600"/>
            <a:ext cx="1905000" cy="457200"/>
            <a:chOff x="7239000" y="6324600"/>
            <a:chExt cx="1905000" cy="457200"/>
          </a:xfrm>
        </p:grpSpPr>
        <p:sp>
          <p:nvSpPr>
            <p:cNvPr id="9" name="Rounded Rectangle 8">
              <a:extLst>
                <a:ext uri="{FF2B5EF4-FFF2-40B4-BE49-F238E27FC236}">
                  <a16:creationId xmlns:a16="http://schemas.microsoft.com/office/drawing/2014/main" id="{C4E645B3-FD70-4A95-A7D6-F5F3DB4432D7}"/>
                </a:ext>
              </a:extLst>
            </p:cNvPr>
            <p:cNvSpPr/>
            <p:nvPr/>
          </p:nvSpPr>
          <p:spPr>
            <a:xfrm>
              <a:off x="72390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918" name="TextBox 9">
              <a:extLst>
                <a:ext uri="{FF2B5EF4-FFF2-40B4-BE49-F238E27FC236}">
                  <a16:creationId xmlns:a16="http://schemas.microsoft.com/office/drawing/2014/main" id="{BD7A02AD-43C8-42EC-910F-4647370832B7}"/>
                </a:ext>
              </a:extLst>
            </p:cNvPr>
            <p:cNvSpPr txBox="1">
              <a:spLocks noChangeArrowheads="1"/>
            </p:cNvSpPr>
            <p:nvPr/>
          </p:nvSpPr>
          <p:spPr bwMode="auto">
            <a:xfrm>
              <a:off x="73152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rdens of the Queen.00_06_03_09.Still011.jpg">
            <a:extLst>
              <a:ext uri="{FF2B5EF4-FFF2-40B4-BE49-F238E27FC236}">
                <a16:creationId xmlns:a16="http://schemas.microsoft.com/office/drawing/2014/main" id="{23F98FA1-D69E-449A-8573-097C07CA7382}"/>
              </a:ext>
            </a:extLst>
          </p:cNvPr>
          <p:cNvPicPr>
            <a:picLocks noChangeAspect="1"/>
          </p:cNvPicPr>
          <p:nvPr/>
        </p:nvPicPr>
        <p:blipFill>
          <a:blip r:embed="rId2" cstate="print"/>
          <a:stretch>
            <a:fillRect/>
          </a:stretch>
        </p:blipFill>
        <p:spPr>
          <a:xfrm>
            <a:off x="990600" y="0"/>
            <a:ext cx="7179733"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939" name="Content Placeholder 2">
            <a:extLst>
              <a:ext uri="{FF2B5EF4-FFF2-40B4-BE49-F238E27FC236}">
                <a16:creationId xmlns:a16="http://schemas.microsoft.com/office/drawing/2014/main" id="{0FAAD62C-FE21-451F-8FDB-1ED21A8722CA}"/>
              </a:ext>
            </a:extLst>
          </p:cNvPr>
          <p:cNvSpPr>
            <a:spLocks noGrp="1"/>
          </p:cNvSpPr>
          <p:nvPr>
            <p:ph idx="1"/>
          </p:nvPr>
        </p:nvSpPr>
        <p:spPr>
          <a:xfrm>
            <a:off x="304800" y="4267200"/>
            <a:ext cx="8382000" cy="2057400"/>
          </a:xfrm>
        </p:spPr>
        <p:txBody>
          <a:bodyPr/>
          <a:lstStyle/>
          <a:p>
            <a:pPr algn="just" eaLnBrk="1" hangingPunct="1"/>
            <a:r>
              <a:rPr lang="en-US" altLang="en-US" sz="2200"/>
              <a:t>One of the most spectacular natural places in Cuba is an archipelago that runs along the southern coast of Cuba. “</a:t>
            </a:r>
            <a:r>
              <a:rPr lang="en-US" altLang="en-US" sz="2200" b="1"/>
              <a:t>Jardines de la Reina</a:t>
            </a:r>
            <a:r>
              <a:rPr lang="en-US" altLang="en-US" sz="2200"/>
              <a:t>,” or “</a:t>
            </a:r>
            <a:r>
              <a:rPr lang="en-US" altLang="en-US" sz="2200" b="1"/>
              <a:t>The Gardens of the Queen</a:t>
            </a:r>
            <a:r>
              <a:rPr lang="en-US" altLang="en-US" sz="2200"/>
              <a:t>,” was named by Christopher Columbus in honor of the Queen of Spain. It is one of the largest protected areas in Cuba, and also one of the most remote.</a:t>
            </a:r>
          </a:p>
          <a:p>
            <a:pPr eaLnBrk="1" hangingPunct="1"/>
            <a:endParaRPr lang="en-US" altLang="en-US"/>
          </a:p>
        </p:txBody>
      </p:sp>
      <p:sp>
        <p:nvSpPr>
          <p:cNvPr id="6" name="Rectangle 5">
            <a:extLst>
              <a:ext uri="{FF2B5EF4-FFF2-40B4-BE49-F238E27FC236}">
                <a16:creationId xmlns:a16="http://schemas.microsoft.com/office/drawing/2014/main" id="{6710AB03-8A09-437C-BF69-543FD2139169}"/>
              </a:ext>
            </a:extLst>
          </p:cNvPr>
          <p:cNvSpPr/>
          <p:nvPr/>
        </p:nvSpPr>
        <p:spPr>
          <a:xfrm>
            <a:off x="1676400" y="457200"/>
            <a:ext cx="5562600" cy="685800"/>
          </a:xfrm>
          <a:prstGeom prst="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941" name="TextBox 3">
            <a:extLst>
              <a:ext uri="{FF2B5EF4-FFF2-40B4-BE49-F238E27FC236}">
                <a16:creationId xmlns:a16="http://schemas.microsoft.com/office/drawing/2014/main" id="{868DAC22-D485-4566-BB1C-7B28BED08F16}"/>
              </a:ext>
            </a:extLst>
          </p:cNvPr>
          <p:cNvSpPr txBox="1">
            <a:spLocks noChangeArrowheads="1"/>
          </p:cNvSpPr>
          <p:nvPr/>
        </p:nvSpPr>
        <p:spPr bwMode="auto">
          <a:xfrm>
            <a:off x="1828800" y="420688"/>
            <a:ext cx="541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800000"/>
                </a:solidFill>
              </a:rPr>
              <a:t>The Gardens of the Queen</a:t>
            </a:r>
          </a:p>
        </p:txBody>
      </p:sp>
      <p:pic>
        <p:nvPicPr>
          <p:cNvPr id="39942" name="Picture 6" descr="RSKern logo.png">
            <a:extLst>
              <a:ext uri="{FF2B5EF4-FFF2-40B4-BE49-F238E27FC236}">
                <a16:creationId xmlns:a16="http://schemas.microsoft.com/office/drawing/2014/main" id="{D7BF4FF9-7F20-402A-BD8F-26A5D36BEF2A}"/>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162800" y="3810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A610EBC5-DBFE-4994-95A0-1F3E4603289D}"/>
              </a:ext>
            </a:extLst>
          </p:cNvPr>
          <p:cNvSpPr>
            <a:spLocks noGrp="1"/>
          </p:cNvSpPr>
          <p:nvPr>
            <p:ph type="title"/>
          </p:nvPr>
        </p:nvSpPr>
        <p:spPr/>
        <p:txBody>
          <a:bodyPr/>
          <a:lstStyle/>
          <a:p>
            <a:pPr eaLnBrk="1" hangingPunct="1"/>
            <a:r>
              <a:rPr lang="en-US" altLang="en-US" sz="3600" b="1"/>
              <a:t>Exploring the Gardens of the Queen</a:t>
            </a:r>
          </a:p>
        </p:txBody>
      </p:sp>
      <p:pic>
        <p:nvPicPr>
          <p:cNvPr id="3" name="Picture 2" descr="jardines.jpg">
            <a:hlinkClick r:id="rId2"/>
            <a:extLst>
              <a:ext uri="{FF2B5EF4-FFF2-40B4-BE49-F238E27FC236}">
                <a16:creationId xmlns:a16="http://schemas.microsoft.com/office/drawing/2014/main" id="{9B4D5310-3C27-4FF0-9339-9AA8DA85F857}"/>
              </a:ext>
            </a:extLst>
          </p:cNvPr>
          <p:cNvPicPr>
            <a:picLocks noChangeAspect="1"/>
          </p:cNvPicPr>
          <p:nvPr/>
        </p:nvPicPr>
        <p:blipFill>
          <a:blip r:embed="rId3" cstate="print"/>
          <a:stretch>
            <a:fillRect/>
          </a:stretch>
        </p:blipFill>
        <p:spPr>
          <a:xfrm>
            <a:off x="1524000" y="2014537"/>
            <a:ext cx="6172200" cy="34718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hevron 3">
            <a:hlinkClick r:id="rId2"/>
            <a:extLst>
              <a:ext uri="{FF2B5EF4-FFF2-40B4-BE49-F238E27FC236}">
                <a16:creationId xmlns:a16="http://schemas.microsoft.com/office/drawing/2014/main" id="{7FB7A627-531F-4E4C-BD2C-F1586C21F9E9}"/>
              </a:ext>
            </a:extLst>
          </p:cNvPr>
          <p:cNvSpPr/>
          <p:nvPr/>
        </p:nvSpPr>
        <p:spPr>
          <a:xfrm>
            <a:off x="4114800" y="3352800"/>
            <a:ext cx="990600" cy="914400"/>
          </a:xfrm>
          <a:prstGeom prst="chevron">
            <a:avLst/>
          </a:prstGeom>
          <a:solidFill>
            <a:srgbClr val="C0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5" name="Title 1">
            <a:extLst>
              <a:ext uri="{FF2B5EF4-FFF2-40B4-BE49-F238E27FC236}">
                <a16:creationId xmlns:a16="http://schemas.microsoft.com/office/drawing/2014/main" id="{D01297C5-E0EA-46CC-AD5C-517741F2229D}"/>
              </a:ext>
            </a:extLst>
          </p:cNvPr>
          <p:cNvSpPr txBox="1">
            <a:spLocks/>
          </p:cNvSpPr>
          <p:nvPr/>
        </p:nvSpPr>
        <p:spPr>
          <a:xfrm>
            <a:off x="457200" y="808038"/>
            <a:ext cx="8229600" cy="944562"/>
          </a:xfrm>
          <a:prstGeom prst="rect">
            <a:avLst/>
          </a:prstGeom>
        </p:spPr>
        <p:txBody>
          <a:bodyPr anchor="ctr">
            <a:normAutofit/>
          </a:bodyPr>
          <a:lstStyle/>
          <a:p>
            <a:pPr algn="ctr" eaLnBrk="1" fontAlgn="auto" hangingPunct="1">
              <a:spcAft>
                <a:spcPts val="0"/>
              </a:spcAft>
              <a:defRPr/>
            </a:pPr>
            <a:r>
              <a:rPr lang="en-US" sz="3200" b="1" i="1" dirty="0">
                <a:solidFill>
                  <a:schemeClr val="accent2">
                    <a:lumMod val="50000"/>
                  </a:schemeClr>
                </a:solidFill>
                <a:latin typeface="+mj-lt"/>
                <a:ea typeface="+mj-ea"/>
                <a:cs typeface="+mj-cs"/>
              </a:rPr>
              <a:t>Video Exploration</a:t>
            </a:r>
            <a:r>
              <a:rPr lang="en-US" sz="3600" b="1" dirty="0">
                <a:latin typeface="+mj-lt"/>
                <a:ea typeface="+mj-ea"/>
                <a:cs typeface="+mj-cs"/>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17F3FB-B20F-4CF5-85D3-77158B0F05AA}"/>
              </a:ext>
            </a:extLst>
          </p:cNvPr>
          <p:cNvSpPr/>
          <p:nvPr/>
        </p:nvSpPr>
        <p:spPr>
          <a:xfrm>
            <a:off x="0" y="381000"/>
            <a:ext cx="9144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4D464B2C-0336-4789-8C58-7A7E2A6FF421}"/>
              </a:ext>
            </a:extLst>
          </p:cNvPr>
          <p:cNvSpPr>
            <a:spLocks noGrp="1"/>
          </p:cNvSpPr>
          <p:nvPr>
            <p:ph type="title"/>
          </p:nvPr>
        </p:nvSpPr>
        <p:spPr>
          <a:xfrm>
            <a:off x="457200" y="228600"/>
            <a:ext cx="8229600" cy="884238"/>
          </a:xfrm>
        </p:spPr>
        <p:txBody>
          <a:bodyPr rtlCol="0">
            <a:normAutofit fontScale="90000"/>
          </a:bodyPr>
          <a:lstStyle/>
          <a:p>
            <a:pPr eaLnBrk="1" fontAlgn="auto" hangingPunct="1">
              <a:spcAft>
                <a:spcPts val="0"/>
              </a:spcAft>
              <a:defRPr/>
            </a:pPr>
            <a:br>
              <a:rPr lang="en-US" dirty="0"/>
            </a:br>
            <a:r>
              <a:rPr lang="en-US" sz="3600" b="1" i="1" dirty="0"/>
              <a:t>Archipelago-</a:t>
            </a:r>
            <a:r>
              <a:rPr lang="en-US" sz="3600" i="1" dirty="0"/>
              <a:t> a chain or cluster of islands</a:t>
            </a:r>
          </a:p>
        </p:txBody>
      </p:sp>
      <p:sp>
        <p:nvSpPr>
          <p:cNvPr id="41988" name="Content Placeholder 2">
            <a:extLst>
              <a:ext uri="{FF2B5EF4-FFF2-40B4-BE49-F238E27FC236}">
                <a16:creationId xmlns:a16="http://schemas.microsoft.com/office/drawing/2014/main" id="{2C6FCC62-8075-4E29-A24C-6A5672F782F4}"/>
              </a:ext>
            </a:extLst>
          </p:cNvPr>
          <p:cNvSpPr>
            <a:spLocks noGrp="1"/>
          </p:cNvSpPr>
          <p:nvPr>
            <p:ph idx="1"/>
          </p:nvPr>
        </p:nvSpPr>
        <p:spPr>
          <a:xfrm>
            <a:off x="457200" y="1905000"/>
            <a:ext cx="8229600" cy="4038600"/>
          </a:xfrm>
        </p:spPr>
        <p:txBody>
          <a:bodyPr/>
          <a:lstStyle/>
          <a:p>
            <a:pPr algn="just" eaLnBrk="1" hangingPunct="1"/>
            <a:r>
              <a:rPr lang="en-US" altLang="en-US" sz="2600"/>
              <a:t>The Gardens of the Queen is home to vast beds of seagrass and islands fringed with mangroves that are home to endemic plants and animals such as Cuban iguanas and hutias. </a:t>
            </a:r>
          </a:p>
          <a:p>
            <a:pPr algn="just" eaLnBrk="1" hangingPunct="1"/>
            <a:r>
              <a:rPr lang="en-US" altLang="en-US" sz="2600"/>
              <a:t>What it’s most famous for, however, are its exceptionally healthy coral reefs…perhaps the healthiest in the Caribbean. Here you can find, for example, large colonies of </a:t>
            </a:r>
            <a:r>
              <a:rPr lang="en-US" altLang="en-US" sz="2600" b="1"/>
              <a:t>elkhorn coral</a:t>
            </a:r>
            <a:r>
              <a:rPr lang="en-US" altLang="en-US" sz="2600"/>
              <a:t>. In South Florida, 95 percent of this species has been lost to disease and coral bleaching.</a:t>
            </a:r>
          </a:p>
          <a:p>
            <a:pPr eaLnBrk="1" hangingPunct="1"/>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3">
            <a:extLst>
              <a:ext uri="{FF2B5EF4-FFF2-40B4-BE49-F238E27FC236}">
                <a16:creationId xmlns:a16="http://schemas.microsoft.com/office/drawing/2014/main" id="{3479749D-2968-4F17-880C-D99E5BE1378A}"/>
              </a:ext>
            </a:extLst>
          </p:cNvPr>
          <p:cNvSpPr>
            <a:spLocks noGrp="1"/>
          </p:cNvSpPr>
          <p:nvPr>
            <p:ph type="body" sz="half" idx="2"/>
          </p:nvPr>
        </p:nvSpPr>
        <p:spPr>
          <a:xfrm>
            <a:off x="304800" y="228600"/>
            <a:ext cx="8382000" cy="5943600"/>
          </a:xfrm>
        </p:spPr>
        <p:txBody>
          <a:bodyPr/>
          <a:lstStyle/>
          <a:p>
            <a:pPr eaLnBrk="1" hangingPunct="1"/>
            <a:endParaRPr lang="en-US" altLang="en-US" sz="1200"/>
          </a:p>
          <a:p>
            <a:pPr eaLnBrk="1" hangingPunct="1"/>
            <a:endParaRPr lang="en-US" altLang="en-US" sz="1200"/>
          </a:p>
          <a:p>
            <a:pPr eaLnBrk="1" hangingPunct="1"/>
            <a:r>
              <a:rPr lang="en-US" altLang="en-US" sz="1200" b="1"/>
              <a:t>SC.8.L.18.1 </a:t>
            </a:r>
            <a:r>
              <a:rPr lang="en-US" altLang="en-US" sz="1200"/>
              <a:t> Describe and investigate the process of photosynthesis, such as the roles of light, carbon dioxide, water and chlorophyll; production of food; release of oxygen.</a:t>
            </a:r>
          </a:p>
          <a:p>
            <a:pPr eaLnBrk="1" hangingPunct="1"/>
            <a:r>
              <a:rPr lang="en-US" altLang="en-US" sz="1200" b="1"/>
              <a:t>SC.912.E.7.2 </a:t>
            </a:r>
            <a:r>
              <a:rPr lang="en-US" altLang="en-US" sz="1200"/>
              <a:t> Analyze the causes of the various kinds of surface and deep water motion within the oceans and their impacts on the transfer of energy between the poles and the equator.</a:t>
            </a:r>
          </a:p>
          <a:p>
            <a:pPr eaLnBrk="1" hangingPunct="1"/>
            <a:r>
              <a:rPr lang="en-US" altLang="en-US" sz="1200" b="1"/>
              <a:t>SC.912.E.7.4</a:t>
            </a:r>
            <a:r>
              <a:rPr lang="en-US" altLang="en-US" sz="1200"/>
              <a:t>  Summarize the conditions that contribute to the climate of a geographic area, including the relationships to lakes and oceans.</a:t>
            </a:r>
          </a:p>
          <a:p>
            <a:pPr eaLnBrk="1" hangingPunct="1"/>
            <a:r>
              <a:rPr lang="en-US" altLang="en-US" sz="1200" b="1"/>
              <a:t>SC.912.E.7.9 </a:t>
            </a:r>
            <a:r>
              <a:rPr lang="en-US" altLang="en-US" sz="1200"/>
              <a:t> Cite evidence that the ocean has had a significant influence on climate change by absorbing, storing, and moving heat, carbon, and water.</a:t>
            </a:r>
          </a:p>
          <a:p>
            <a:pPr eaLnBrk="1" hangingPunct="1"/>
            <a:r>
              <a:rPr lang="en-US" altLang="en-US" sz="1200" b="1"/>
              <a:t>SC.912.L.15.9 </a:t>
            </a:r>
            <a:r>
              <a:rPr lang="en-US" altLang="en-US" sz="1200"/>
              <a:t> Explain the role of reproductive isolation in the process of speciation.</a:t>
            </a:r>
          </a:p>
          <a:p>
            <a:pPr eaLnBrk="1" hangingPunct="1"/>
            <a:r>
              <a:rPr lang="en-US" altLang="en-US" sz="1200" b="1"/>
              <a:t>SC.912.L.17.12</a:t>
            </a:r>
            <a:r>
              <a:rPr lang="en-US" altLang="en-US" sz="1200"/>
              <a:t> Discuss the political, social, and environmental consequences of sustainable use of land.</a:t>
            </a:r>
          </a:p>
          <a:p>
            <a:pPr eaLnBrk="1" hangingPunct="1"/>
            <a:r>
              <a:rPr lang="en-US" altLang="en-US" sz="1200" b="1"/>
              <a:t>SC.912.L.17.14 </a:t>
            </a:r>
            <a:r>
              <a:rPr lang="en-US" altLang="en-US" sz="1200"/>
              <a:t> Assess the need for adequate waste management strategies.</a:t>
            </a:r>
          </a:p>
          <a:p>
            <a:pPr eaLnBrk="1" hangingPunct="1"/>
            <a:r>
              <a:rPr lang="en-US" altLang="en-US" sz="1200" b="1"/>
              <a:t>SC.912.L.17.16 </a:t>
            </a:r>
            <a:r>
              <a:rPr lang="en-US" altLang="en-US" sz="1200"/>
              <a:t> Discuss the large-scale environmental impacts resulting from human activity, including waste spills, oil spills, runoff, greenhouse gases, ozone depletion, and surface and groundwater pollution.</a:t>
            </a:r>
          </a:p>
          <a:p>
            <a:pPr eaLnBrk="1" hangingPunct="1"/>
            <a:r>
              <a:rPr lang="en-US" altLang="en-US" sz="1200" b="1"/>
              <a:t>SC.912.L.17.18  </a:t>
            </a:r>
            <a:r>
              <a:rPr lang="en-US" altLang="en-US" sz="1200"/>
              <a:t>Describe how human population size and resource use relate to environmental quality.</a:t>
            </a:r>
          </a:p>
          <a:p>
            <a:pPr eaLnBrk="1" hangingPunct="1"/>
            <a:r>
              <a:rPr lang="en-US" altLang="en-US" sz="1200" b="1"/>
              <a:t>SC.912.L.17.2 </a:t>
            </a:r>
            <a:r>
              <a:rPr lang="en-US" altLang="en-US" sz="1200"/>
              <a:t> Explain the general distribution of life in aquatic systems as a function of chemistry, geography, light, depth, salinity, and temperature.</a:t>
            </a:r>
          </a:p>
          <a:p>
            <a:pPr eaLnBrk="1" hangingPunct="1"/>
            <a:r>
              <a:rPr lang="en-US" altLang="en-US" sz="1200" b="1"/>
              <a:t>SC.912.L.17.3</a:t>
            </a:r>
            <a:r>
              <a:rPr lang="en-US" altLang="en-US" sz="1200"/>
              <a:t>  Discuss how various oceanic and freshwater processes, such as currents, tides, and waves, affect the abundance of aquatic organisms.</a:t>
            </a:r>
          </a:p>
          <a:p>
            <a:pPr eaLnBrk="1" hangingPunct="1"/>
            <a:r>
              <a:rPr lang="en-US" altLang="en-US" sz="1200" b="1"/>
              <a:t>SC.912.L.17.4</a:t>
            </a:r>
            <a:r>
              <a:rPr lang="en-US" altLang="en-US" sz="1200"/>
              <a:t>  Describe changes in ecosystems resulting from seasonal variations, climate change and succession.</a:t>
            </a:r>
          </a:p>
          <a:p>
            <a:pPr eaLnBrk="1" hangingPunct="1"/>
            <a:r>
              <a:rPr lang="en-US" altLang="en-US" sz="1200" b="1"/>
              <a:t>SC.912.L.17.6</a:t>
            </a:r>
            <a:r>
              <a:rPr lang="en-US" altLang="en-US" sz="1200"/>
              <a:t>  Compare and contrast the relationships among organisms, including predation, parasitism, competition, commensalism, and mutualism.</a:t>
            </a:r>
          </a:p>
          <a:p>
            <a:pPr eaLnBrk="1" hangingPunct="1"/>
            <a:r>
              <a:rPr lang="en-US" altLang="en-US" sz="1200" b="1"/>
              <a:t>SC.912.L.17.8</a:t>
            </a:r>
            <a:r>
              <a:rPr lang="en-US" altLang="en-US" sz="1200"/>
              <a:t>  Recognize the consequences of the losses of biodiversity due to catastrophic events, climate changes, human activity, and the introduction of invasive, non-native species.</a:t>
            </a:r>
          </a:p>
          <a:p>
            <a:pPr eaLnBrk="1" hangingPunct="1"/>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C36B2BD8-FEE6-4EE1-866D-C0CCA49988BF}"/>
              </a:ext>
            </a:extLst>
          </p:cNvPr>
          <p:cNvSpPr>
            <a:spLocks noGrp="1"/>
          </p:cNvSpPr>
          <p:nvPr>
            <p:ph idx="1"/>
          </p:nvPr>
        </p:nvSpPr>
        <p:spPr>
          <a:xfrm>
            <a:off x="304800" y="2514600"/>
            <a:ext cx="8534400" cy="3733800"/>
          </a:xfrm>
        </p:spPr>
        <p:txBody>
          <a:bodyPr/>
          <a:lstStyle/>
          <a:p>
            <a:pPr algn="just" eaLnBrk="1" hangingPunct="1"/>
            <a:r>
              <a:rPr lang="en-US" altLang="en-US" sz="2200"/>
              <a:t>Sharks are also very common in The Gardens of the Queen. The presence of sharks is often an indication of a healthy coral reef. Large predators flourish when there is plenty of prey. </a:t>
            </a:r>
          </a:p>
          <a:p>
            <a:pPr algn="just" eaLnBrk="1" hangingPunct="1"/>
            <a:r>
              <a:rPr lang="en-US" altLang="en-US" sz="2200"/>
              <a:t>They also help to control prey populations. If sharks begin to disappear, for example, fish like parrotfish can take over.</a:t>
            </a:r>
          </a:p>
          <a:p>
            <a:pPr algn="just" eaLnBrk="1" hangingPunct="1"/>
            <a:r>
              <a:rPr lang="en-US" altLang="en-US" sz="2200"/>
              <a:t> Parrotfish are important because they graze on algae that can smother living coral and cover bare rock. If there are too many parrotfish on a reef, however, they will accidentally nip off too many living coral polyps which they are prone to do. Sharks keep those numbers in check. </a:t>
            </a:r>
          </a:p>
        </p:txBody>
      </p:sp>
      <p:pic>
        <p:nvPicPr>
          <p:cNvPr id="4" name="Picture 3" descr="Gardens of the Queen.00_03_25_22.Still007.jpg">
            <a:extLst>
              <a:ext uri="{FF2B5EF4-FFF2-40B4-BE49-F238E27FC236}">
                <a16:creationId xmlns:a16="http://schemas.microsoft.com/office/drawing/2014/main" id="{2ECFC06B-39BA-41AA-A1DA-EBE722BE2061}"/>
              </a:ext>
            </a:extLst>
          </p:cNvPr>
          <p:cNvPicPr>
            <a:picLocks noChangeAspect="1"/>
          </p:cNvPicPr>
          <p:nvPr/>
        </p:nvPicPr>
        <p:blipFill>
          <a:blip r:embed="rId2"/>
          <a:srcRect t="5333" b="46222"/>
          <a:stretch>
            <a:fillRect/>
          </a:stretch>
        </p:blipFill>
        <p:spPr>
          <a:xfrm>
            <a:off x="609600" y="304800"/>
            <a:ext cx="7924800" cy="2159000"/>
          </a:xfrm>
          <a:prstGeom prst="rect">
            <a:avLst/>
          </a:prstGeom>
          <a:ln>
            <a:noFill/>
          </a:ln>
          <a:effectLst>
            <a:outerShdw blurRad="292100" dist="139700" dir="2700000" algn="tl" rotWithShape="0">
              <a:srgbClr val="333333">
                <a:alpha val="65000"/>
              </a:srgbClr>
            </a:outerShdw>
          </a:effectLst>
        </p:spPr>
      </p:pic>
      <p:pic>
        <p:nvPicPr>
          <p:cNvPr id="43012" name="Picture 4" descr="RSKern logo.png">
            <a:extLst>
              <a:ext uri="{FF2B5EF4-FFF2-40B4-BE49-F238E27FC236}">
                <a16:creationId xmlns:a16="http://schemas.microsoft.com/office/drawing/2014/main" id="{3567C571-65CD-4D5E-BFCE-F58097AFAE6B}"/>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620000" y="2209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a:extLst>
              <a:ext uri="{FF2B5EF4-FFF2-40B4-BE49-F238E27FC236}">
                <a16:creationId xmlns:a16="http://schemas.microsoft.com/office/drawing/2014/main" id="{40782C94-96BB-4518-AFC1-A3E09E967AFF}"/>
              </a:ext>
            </a:extLst>
          </p:cNvPr>
          <p:cNvSpPr>
            <a:spLocks noGrp="1"/>
          </p:cNvSpPr>
          <p:nvPr>
            <p:ph idx="1"/>
          </p:nvPr>
        </p:nvSpPr>
        <p:spPr>
          <a:xfrm>
            <a:off x="4114800" y="381000"/>
            <a:ext cx="4572000" cy="3505200"/>
          </a:xfrm>
        </p:spPr>
        <p:txBody>
          <a:bodyPr/>
          <a:lstStyle/>
          <a:p>
            <a:pPr algn="just" eaLnBrk="1" hangingPunct="1"/>
            <a:r>
              <a:rPr lang="en-US" altLang="en-US" sz="2400"/>
              <a:t>Sharks, such as Caribbean reef sharks, may also be an important line of defense against lionfish, an invasive fish from the Pacific Ocean that has taken over reefs throughout the Caribbean and the Gulf of Mexico. </a:t>
            </a:r>
            <a:endParaRPr lang="en-US" altLang="en-US"/>
          </a:p>
        </p:txBody>
      </p:sp>
      <p:sp>
        <p:nvSpPr>
          <p:cNvPr id="44035" name="Content Placeholder 2">
            <a:extLst>
              <a:ext uri="{FF2B5EF4-FFF2-40B4-BE49-F238E27FC236}">
                <a16:creationId xmlns:a16="http://schemas.microsoft.com/office/drawing/2014/main" id="{4245B2AB-C31F-492E-AE4D-D903EBC667E6}"/>
              </a:ext>
            </a:extLst>
          </p:cNvPr>
          <p:cNvSpPr txBox="1">
            <a:spLocks/>
          </p:cNvSpPr>
          <p:nvPr/>
        </p:nvSpPr>
        <p:spPr bwMode="auto">
          <a:xfrm>
            <a:off x="457200" y="3962400"/>
            <a:ext cx="4038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Lionfish are frilled with venomous spines and eat about anything that will fit into their mouths.</a:t>
            </a:r>
            <a:endParaRPr lang="en-US" altLang="en-US"/>
          </a:p>
        </p:txBody>
      </p:sp>
      <p:pic>
        <p:nvPicPr>
          <p:cNvPr id="5" name="Picture 4" descr="DSC01761.jpg">
            <a:extLst>
              <a:ext uri="{FF2B5EF4-FFF2-40B4-BE49-F238E27FC236}">
                <a16:creationId xmlns:a16="http://schemas.microsoft.com/office/drawing/2014/main" id="{836408DF-7909-4DBA-83F5-5272BCE1D6CF}"/>
              </a:ext>
            </a:extLst>
          </p:cNvPr>
          <p:cNvPicPr>
            <a:picLocks noChangeAspect="1"/>
          </p:cNvPicPr>
          <p:nvPr/>
        </p:nvPicPr>
        <p:blipFill>
          <a:blip r:embed="rId2"/>
          <a:stretch>
            <a:fillRect/>
          </a:stretch>
        </p:blipFill>
        <p:spPr>
          <a:xfrm>
            <a:off x="5105400" y="3581400"/>
            <a:ext cx="3505200" cy="2338388"/>
          </a:xfrm>
          <a:prstGeom prst="rect">
            <a:avLst/>
          </a:prstGeom>
          <a:ln>
            <a:noFill/>
          </a:ln>
          <a:effectLst>
            <a:outerShdw blurRad="292100" dist="139700" dir="2700000" algn="tl" rotWithShape="0">
              <a:srgbClr val="333333">
                <a:alpha val="65000"/>
              </a:srgbClr>
            </a:outerShdw>
          </a:effectLst>
        </p:spPr>
      </p:pic>
      <p:pic>
        <p:nvPicPr>
          <p:cNvPr id="44037" name="Picture 5" descr="RSKern logo.png">
            <a:extLst>
              <a:ext uri="{FF2B5EF4-FFF2-40B4-BE49-F238E27FC236}">
                <a16:creationId xmlns:a16="http://schemas.microsoft.com/office/drawing/2014/main" id="{04B33F7A-0656-4BEA-881A-B1751EBF9A0D}"/>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772400" y="5638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ardens of the Queen.00_04_06_01.Still008.jpg">
            <a:extLst>
              <a:ext uri="{FF2B5EF4-FFF2-40B4-BE49-F238E27FC236}">
                <a16:creationId xmlns:a16="http://schemas.microsoft.com/office/drawing/2014/main" id="{169085D7-C111-41A6-804C-DB8AF2E1C6DE}"/>
              </a:ext>
            </a:extLst>
          </p:cNvPr>
          <p:cNvPicPr>
            <a:picLocks noChangeAspect="1"/>
          </p:cNvPicPr>
          <p:nvPr/>
        </p:nvPicPr>
        <p:blipFill>
          <a:blip r:embed="rId4"/>
          <a:srcRect l="17000" r="20500"/>
          <a:stretch>
            <a:fillRect/>
          </a:stretch>
        </p:blipFill>
        <p:spPr>
          <a:xfrm>
            <a:off x="628650" y="457200"/>
            <a:ext cx="3429000" cy="3086100"/>
          </a:xfrm>
          <a:prstGeom prst="rect">
            <a:avLst/>
          </a:prstGeom>
          <a:ln>
            <a:noFill/>
          </a:ln>
          <a:effectLst>
            <a:outerShdw blurRad="292100" dist="139700" dir="2700000" algn="tl" rotWithShape="0">
              <a:srgbClr val="333333">
                <a:alpha val="65000"/>
              </a:srgbClr>
            </a:outerShdw>
          </a:effectLst>
        </p:spPr>
      </p:pic>
      <p:pic>
        <p:nvPicPr>
          <p:cNvPr id="44039" name="Picture 7" descr="RSKern logo.png">
            <a:extLst>
              <a:ext uri="{FF2B5EF4-FFF2-40B4-BE49-F238E27FC236}">
                <a16:creationId xmlns:a16="http://schemas.microsoft.com/office/drawing/2014/main" id="{0545F2AE-BDB8-407A-ABB6-F001161ECEA2}"/>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3124200" y="32766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216A2B-B7D3-46E5-B412-6E8D868FCCC3}"/>
              </a:ext>
            </a:extLst>
          </p:cNvPr>
          <p:cNvSpPr>
            <a:spLocks noGrp="1"/>
          </p:cNvSpPr>
          <p:nvPr>
            <p:ph type="title"/>
          </p:nvPr>
        </p:nvSpPr>
        <p:spPr>
          <a:xfrm>
            <a:off x="457200" y="152400"/>
            <a:ext cx="8229600" cy="762000"/>
          </a:xfrm>
        </p:spPr>
        <p:txBody>
          <a:bodyPr rtlCol="0">
            <a:normAutofit/>
          </a:bodyPr>
          <a:lstStyle/>
          <a:p>
            <a:pPr eaLnBrk="1" fontAlgn="auto" hangingPunct="1">
              <a:spcAft>
                <a:spcPts val="0"/>
              </a:spcAft>
              <a:defRPr/>
            </a:pPr>
            <a:r>
              <a:rPr lang="en-US" sz="3600"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rPr>
              <a:t>Quiz #5</a:t>
            </a:r>
          </a:p>
        </p:txBody>
      </p:sp>
      <p:sp>
        <p:nvSpPr>
          <p:cNvPr id="7" name="Content Placeholder 6">
            <a:extLst>
              <a:ext uri="{FF2B5EF4-FFF2-40B4-BE49-F238E27FC236}">
                <a16:creationId xmlns:a16="http://schemas.microsoft.com/office/drawing/2014/main" id="{D918D156-EFFC-46D2-B241-BB3236A471E3}"/>
              </a:ext>
            </a:extLst>
          </p:cNvPr>
          <p:cNvSpPr>
            <a:spLocks noGrp="1"/>
          </p:cNvSpPr>
          <p:nvPr>
            <p:ph idx="1"/>
          </p:nvPr>
        </p:nvSpPr>
        <p:spPr>
          <a:xfrm>
            <a:off x="457200" y="914400"/>
            <a:ext cx="8382000" cy="4830763"/>
          </a:xfrm>
        </p:spPr>
        <p:txBody>
          <a:bodyPr rtlCol="0">
            <a:normAutofit fontScale="92500" lnSpcReduction="10000"/>
          </a:bodyPr>
          <a:lstStyle/>
          <a:p>
            <a:pPr marL="457200" indent="-457200" eaLnBrk="1" fontAlgn="auto" hangingPunct="1">
              <a:spcAft>
                <a:spcPts val="0"/>
              </a:spcAft>
              <a:buFont typeface="Arial" panose="020B0604020202020204" pitchFamily="34" charset="0"/>
              <a:buAutoNum type="arabicPeriod"/>
              <a:defRPr/>
            </a:pPr>
            <a:r>
              <a:rPr lang="en-US" sz="2000" b="1" dirty="0">
                <a:solidFill>
                  <a:schemeClr val="tx2">
                    <a:lumMod val="75000"/>
                  </a:schemeClr>
                </a:solidFill>
              </a:rPr>
              <a:t>The “Gardens of the Queen” refers to:</a:t>
            </a:r>
          </a:p>
          <a:p>
            <a:pPr marL="0" indent="0" eaLnBrk="1" fontAlgn="auto" hangingPunct="1">
              <a:spcAft>
                <a:spcPts val="0"/>
              </a:spcAft>
              <a:buFont typeface="Arial" panose="020B0604020202020204" pitchFamily="34" charset="0"/>
              <a:buNone/>
              <a:defRPr/>
            </a:pPr>
            <a:r>
              <a:rPr lang="en-US" sz="2000" dirty="0">
                <a:solidFill>
                  <a:srgbClr val="800000"/>
                </a:solidFill>
              </a:rPr>
              <a:t>       A.  An archipelago off the southern coast of Cuba</a:t>
            </a:r>
          </a:p>
          <a:p>
            <a:pPr marL="0" indent="0" eaLnBrk="1" fontAlgn="auto" hangingPunct="1">
              <a:spcAft>
                <a:spcPts val="0"/>
              </a:spcAft>
              <a:buFont typeface="Arial" panose="020B0604020202020204" pitchFamily="34" charset="0"/>
              <a:buNone/>
              <a:defRPr/>
            </a:pPr>
            <a:r>
              <a:rPr lang="en-US" sz="2000" dirty="0">
                <a:solidFill>
                  <a:srgbClr val="800000"/>
                </a:solidFill>
              </a:rPr>
              <a:t>       B. The first tobacco fields planted by Christopher Columbus</a:t>
            </a:r>
          </a:p>
          <a:p>
            <a:pPr marL="0" indent="0" eaLnBrk="1" fontAlgn="auto" hangingPunct="1">
              <a:spcAft>
                <a:spcPts val="0"/>
              </a:spcAft>
              <a:buFont typeface="Arial" panose="020B0604020202020204" pitchFamily="34" charset="0"/>
              <a:buNone/>
              <a:defRPr/>
            </a:pPr>
            <a:r>
              <a:rPr lang="en-US" sz="2000" dirty="0">
                <a:solidFill>
                  <a:srgbClr val="800000"/>
                </a:solidFill>
              </a:rPr>
              <a:t>       C. An area rich in orchid diversity in eastern Cuba</a:t>
            </a:r>
          </a:p>
          <a:p>
            <a:pPr marL="0" indent="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AutoNum type="arabicPeriod" startAt="2"/>
              <a:defRPr/>
            </a:pPr>
            <a:r>
              <a:rPr lang="en-US" sz="2000" b="1" dirty="0">
                <a:solidFill>
                  <a:schemeClr val="tx2">
                    <a:lumMod val="75000"/>
                  </a:schemeClr>
                </a:solidFill>
              </a:rPr>
              <a:t>Which of the following statements is </a:t>
            </a:r>
            <a:r>
              <a:rPr lang="en-US" sz="2000" b="1" i="1" dirty="0">
                <a:solidFill>
                  <a:schemeClr val="tx2">
                    <a:lumMod val="75000"/>
                  </a:schemeClr>
                </a:solidFill>
              </a:rPr>
              <a:t>not </a:t>
            </a:r>
            <a:r>
              <a:rPr lang="en-US" sz="2000" b="1" dirty="0">
                <a:solidFill>
                  <a:schemeClr val="tx2">
                    <a:lumMod val="75000"/>
                  </a:schemeClr>
                </a:solidFill>
              </a:rPr>
              <a:t>true about sharks?</a:t>
            </a:r>
          </a:p>
          <a:p>
            <a:pPr marL="0" indent="0" eaLnBrk="1" fontAlgn="auto" hangingPunct="1">
              <a:spcAft>
                <a:spcPts val="0"/>
              </a:spcAft>
              <a:buFont typeface="Arial" panose="020B0604020202020204" pitchFamily="34" charset="0"/>
              <a:buNone/>
              <a:defRPr/>
            </a:pPr>
            <a:r>
              <a:rPr lang="en-US" sz="2000" dirty="0">
                <a:solidFill>
                  <a:srgbClr val="800000"/>
                </a:solidFill>
              </a:rPr>
              <a:t>       A.  A Large population of sharks is an indicator of a healthy coral reef</a:t>
            </a:r>
          </a:p>
          <a:p>
            <a:pPr marL="0" indent="0" eaLnBrk="1" fontAlgn="auto" hangingPunct="1">
              <a:spcAft>
                <a:spcPts val="0"/>
              </a:spcAft>
              <a:buFont typeface="Arial" panose="020B0604020202020204" pitchFamily="34" charset="0"/>
              <a:buNone/>
              <a:defRPr/>
            </a:pPr>
            <a:r>
              <a:rPr lang="en-US" sz="2000" dirty="0">
                <a:solidFill>
                  <a:srgbClr val="800000"/>
                </a:solidFill>
              </a:rPr>
              <a:t>       B.  Sharks control the populations of other reef fish</a:t>
            </a:r>
          </a:p>
          <a:p>
            <a:pPr marL="0" indent="0" eaLnBrk="1" fontAlgn="auto" hangingPunct="1">
              <a:spcAft>
                <a:spcPts val="0"/>
              </a:spcAft>
              <a:buFont typeface="Arial" panose="020B0604020202020204" pitchFamily="34" charset="0"/>
              <a:buNone/>
              <a:defRPr/>
            </a:pPr>
            <a:r>
              <a:rPr lang="en-US" sz="2000" dirty="0">
                <a:solidFill>
                  <a:srgbClr val="800000"/>
                </a:solidFill>
              </a:rPr>
              <a:t>       C.  Sharks enjoy eating coral polyps</a:t>
            </a:r>
          </a:p>
          <a:p>
            <a:pPr marL="0" indent="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startAt="3"/>
              <a:defRPr/>
            </a:pPr>
            <a:r>
              <a:rPr lang="en-US" sz="2000" b="1" dirty="0">
                <a:solidFill>
                  <a:schemeClr val="tx2">
                    <a:lumMod val="75000"/>
                  </a:schemeClr>
                </a:solidFill>
              </a:rPr>
              <a:t>Lionfish are ________ to the Gardens of the Queen.</a:t>
            </a:r>
          </a:p>
          <a:p>
            <a:pPr marL="0" indent="0" eaLnBrk="1" fontAlgn="auto" hangingPunct="1">
              <a:spcAft>
                <a:spcPts val="0"/>
              </a:spcAft>
              <a:buFont typeface="Arial" panose="020B0604020202020204" pitchFamily="34" charset="0"/>
              <a:buNone/>
              <a:defRPr/>
            </a:pPr>
            <a:r>
              <a:rPr lang="en-US" sz="2000" dirty="0">
                <a:solidFill>
                  <a:srgbClr val="800000"/>
                </a:solidFill>
              </a:rPr>
              <a:t>       A.  Endemic</a:t>
            </a:r>
          </a:p>
          <a:p>
            <a:pPr marL="0" indent="0" eaLnBrk="1" fontAlgn="auto" hangingPunct="1">
              <a:spcAft>
                <a:spcPts val="0"/>
              </a:spcAft>
              <a:buFont typeface="Arial" panose="020B0604020202020204" pitchFamily="34" charset="0"/>
              <a:buNone/>
              <a:defRPr/>
            </a:pPr>
            <a:r>
              <a:rPr lang="en-US" sz="2000" dirty="0">
                <a:solidFill>
                  <a:srgbClr val="800000"/>
                </a:solidFill>
              </a:rPr>
              <a:t>       B.  Invasive</a:t>
            </a:r>
          </a:p>
          <a:p>
            <a:pPr marL="0" indent="0" eaLnBrk="1" fontAlgn="auto" hangingPunct="1">
              <a:spcAft>
                <a:spcPts val="0"/>
              </a:spcAft>
              <a:buFont typeface="Arial" panose="020B0604020202020204" pitchFamily="34" charset="0"/>
              <a:buNone/>
              <a:defRPr/>
            </a:pPr>
            <a:r>
              <a:rPr lang="en-US" sz="2000" dirty="0">
                <a:solidFill>
                  <a:srgbClr val="800000"/>
                </a:solidFill>
              </a:rPr>
              <a:t>       C.  Beneficial</a:t>
            </a:r>
          </a:p>
        </p:txBody>
      </p:sp>
      <p:grpSp>
        <p:nvGrpSpPr>
          <p:cNvPr id="45060" name="Group 7">
            <a:extLst>
              <a:ext uri="{FF2B5EF4-FFF2-40B4-BE49-F238E27FC236}">
                <a16:creationId xmlns:a16="http://schemas.microsoft.com/office/drawing/2014/main" id="{A86F3D10-214A-40CB-B426-F7DA7ABE8327}"/>
              </a:ext>
            </a:extLst>
          </p:cNvPr>
          <p:cNvGrpSpPr>
            <a:grpSpLocks/>
          </p:cNvGrpSpPr>
          <p:nvPr/>
        </p:nvGrpSpPr>
        <p:grpSpPr bwMode="auto">
          <a:xfrm>
            <a:off x="7086600" y="6324600"/>
            <a:ext cx="1905000" cy="457200"/>
            <a:chOff x="7239000" y="6324600"/>
            <a:chExt cx="1905000" cy="457200"/>
          </a:xfrm>
        </p:grpSpPr>
        <p:sp>
          <p:nvSpPr>
            <p:cNvPr id="9" name="Rounded Rectangle 8">
              <a:extLst>
                <a:ext uri="{FF2B5EF4-FFF2-40B4-BE49-F238E27FC236}">
                  <a16:creationId xmlns:a16="http://schemas.microsoft.com/office/drawing/2014/main" id="{0E4F8A71-E162-4144-B706-97AE40627BCB}"/>
                </a:ext>
              </a:extLst>
            </p:cNvPr>
            <p:cNvSpPr/>
            <p:nvPr/>
          </p:nvSpPr>
          <p:spPr>
            <a:xfrm>
              <a:off x="72390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062" name="TextBox 9">
              <a:extLst>
                <a:ext uri="{FF2B5EF4-FFF2-40B4-BE49-F238E27FC236}">
                  <a16:creationId xmlns:a16="http://schemas.microsoft.com/office/drawing/2014/main" id="{5F1BF5B9-3DCB-4676-9EAF-7EA486812E73}"/>
                </a:ext>
              </a:extLst>
            </p:cNvPr>
            <p:cNvSpPr txBox="1">
              <a:spLocks noChangeArrowheads="1"/>
            </p:cNvSpPr>
            <p:nvPr/>
          </p:nvSpPr>
          <p:spPr bwMode="auto">
            <a:xfrm>
              <a:off x="73152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S_April_large.0836.jpg">
            <a:extLst>
              <a:ext uri="{FF2B5EF4-FFF2-40B4-BE49-F238E27FC236}">
                <a16:creationId xmlns:a16="http://schemas.microsoft.com/office/drawing/2014/main" id="{3A2A9BB6-2F98-438A-B255-371CF7543DFE}"/>
              </a:ext>
            </a:extLst>
          </p:cNvPr>
          <p:cNvPicPr>
            <a:picLocks noChangeAspect="1"/>
          </p:cNvPicPr>
          <p:nvPr/>
        </p:nvPicPr>
        <p:blipFill>
          <a:blip r:embed="rId2" cstate="print"/>
          <a:stretch>
            <a:fillRect/>
          </a:stretch>
        </p:blipFill>
        <p:spPr>
          <a:xfrm>
            <a:off x="1455355" y="1"/>
            <a:ext cx="6164645" cy="3626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2C45E1D2-657B-4575-9ACE-88655460EEA0}"/>
              </a:ext>
            </a:extLst>
          </p:cNvPr>
          <p:cNvSpPr/>
          <p:nvPr/>
        </p:nvSpPr>
        <p:spPr>
          <a:xfrm>
            <a:off x="1828800" y="457200"/>
            <a:ext cx="5486400" cy="762000"/>
          </a:xfrm>
          <a:prstGeom prst="rect">
            <a:avLst/>
          </a:prstGeom>
          <a:solidFill>
            <a:schemeClr val="tx2">
              <a:lumMod val="40000"/>
              <a:lumOff val="6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4" name="Title 1">
            <a:extLst>
              <a:ext uri="{FF2B5EF4-FFF2-40B4-BE49-F238E27FC236}">
                <a16:creationId xmlns:a16="http://schemas.microsoft.com/office/drawing/2014/main" id="{64C4043E-B574-4B8A-8166-2D2DEC1CDD92}"/>
              </a:ext>
            </a:extLst>
          </p:cNvPr>
          <p:cNvSpPr>
            <a:spLocks noGrp="1"/>
          </p:cNvSpPr>
          <p:nvPr>
            <p:ph type="title"/>
          </p:nvPr>
        </p:nvSpPr>
        <p:spPr/>
        <p:txBody>
          <a:bodyPr/>
          <a:lstStyle/>
          <a:p>
            <a:pPr eaLnBrk="1" hangingPunct="1"/>
            <a:r>
              <a:rPr lang="en-US" altLang="en-US" sz="3600" b="1"/>
              <a:t>Currents and Connections</a:t>
            </a:r>
          </a:p>
        </p:txBody>
      </p:sp>
      <p:sp>
        <p:nvSpPr>
          <p:cNvPr id="46085" name="Content Placeholder 2">
            <a:extLst>
              <a:ext uri="{FF2B5EF4-FFF2-40B4-BE49-F238E27FC236}">
                <a16:creationId xmlns:a16="http://schemas.microsoft.com/office/drawing/2014/main" id="{72784E87-F0BA-45B9-94A5-4DD689585D69}"/>
              </a:ext>
            </a:extLst>
          </p:cNvPr>
          <p:cNvSpPr>
            <a:spLocks noGrp="1"/>
          </p:cNvSpPr>
          <p:nvPr>
            <p:ph idx="1"/>
          </p:nvPr>
        </p:nvSpPr>
        <p:spPr>
          <a:xfrm>
            <a:off x="228600" y="3779838"/>
            <a:ext cx="8686800" cy="2925762"/>
          </a:xfrm>
        </p:spPr>
        <p:txBody>
          <a:bodyPr/>
          <a:lstStyle/>
          <a:p>
            <a:pPr algn="just" eaLnBrk="1" hangingPunct="1"/>
            <a:r>
              <a:rPr lang="en-US" altLang="en-US" sz="2400"/>
              <a:t>Most maps of the world show a planet that is divided up into countries, with lines that define the political boundaries of each country. When you look at a map of North America, for example, those lines are important and useful for us to understand where the United States is in relation to Canada or Mexico. In ecological terms, however, those boundaries don’t exist. </a:t>
            </a:r>
          </a:p>
          <a:p>
            <a:pPr eaLnBrk="1" hangingPunct="1"/>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a:extLst>
              <a:ext uri="{FF2B5EF4-FFF2-40B4-BE49-F238E27FC236}">
                <a16:creationId xmlns:a16="http://schemas.microsoft.com/office/drawing/2014/main" id="{45BDE97D-2DF4-4DFF-9AC8-86C1AECD4960}"/>
              </a:ext>
            </a:extLst>
          </p:cNvPr>
          <p:cNvSpPr>
            <a:spLocks noGrp="1"/>
          </p:cNvSpPr>
          <p:nvPr>
            <p:ph idx="1"/>
          </p:nvPr>
        </p:nvSpPr>
        <p:spPr>
          <a:xfrm>
            <a:off x="457200" y="304800"/>
            <a:ext cx="8229600" cy="2514600"/>
          </a:xfrm>
        </p:spPr>
        <p:txBody>
          <a:bodyPr/>
          <a:lstStyle/>
          <a:p>
            <a:pPr algn="just" eaLnBrk="1" hangingPunct="1"/>
            <a:r>
              <a:rPr lang="en-US" altLang="en-US" sz="2400"/>
              <a:t>A Jaguar may roam from Sonora, Mexico to Arizona looking for a mate. </a:t>
            </a:r>
          </a:p>
          <a:p>
            <a:pPr algn="just" eaLnBrk="1" hangingPunct="1"/>
            <a:r>
              <a:rPr lang="en-US" altLang="en-US" sz="2400"/>
              <a:t>Every year, trade winds carry dust from the Sahara Desert to the Americas where it fertilizes the jungles of the Amazon. </a:t>
            </a:r>
          </a:p>
          <a:p>
            <a:pPr algn="just" eaLnBrk="1" hangingPunct="1"/>
            <a:r>
              <a:rPr lang="en-US" altLang="en-US" sz="2400"/>
              <a:t>The entire planet is connected. What happens in the Everglades affects Zapata Swamp and vice versa.</a:t>
            </a:r>
          </a:p>
        </p:txBody>
      </p:sp>
      <p:pic>
        <p:nvPicPr>
          <p:cNvPr id="4" name="Picture 3" descr="download (2).jpg">
            <a:extLst>
              <a:ext uri="{FF2B5EF4-FFF2-40B4-BE49-F238E27FC236}">
                <a16:creationId xmlns:a16="http://schemas.microsoft.com/office/drawing/2014/main" id="{3D2BFE4F-C065-49CB-899C-0F7EBF1CEEE7}"/>
              </a:ext>
            </a:extLst>
          </p:cNvPr>
          <p:cNvPicPr>
            <a:picLocks noChangeAspect="1"/>
          </p:cNvPicPr>
          <p:nvPr/>
        </p:nvPicPr>
        <p:blipFill>
          <a:blip r:embed="rId2"/>
          <a:srcRect b="26708"/>
          <a:stretch>
            <a:fillRect/>
          </a:stretch>
        </p:blipFill>
        <p:spPr>
          <a:xfrm>
            <a:off x="1447800" y="2971800"/>
            <a:ext cx="6172200" cy="30178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id="{AA2E57C5-1C69-432C-863C-81A67DC2249D}"/>
              </a:ext>
            </a:extLst>
          </p:cNvPr>
          <p:cNvSpPr>
            <a:spLocks noGrp="1"/>
          </p:cNvSpPr>
          <p:nvPr>
            <p:ph idx="1"/>
          </p:nvPr>
        </p:nvSpPr>
        <p:spPr>
          <a:xfrm>
            <a:off x="457200" y="533400"/>
            <a:ext cx="8305800" cy="3352800"/>
          </a:xfrm>
        </p:spPr>
        <p:txBody>
          <a:bodyPr/>
          <a:lstStyle/>
          <a:p>
            <a:pPr algn="just" eaLnBrk="1" hangingPunct="1"/>
            <a:r>
              <a:rPr lang="en-US" altLang="en-US" sz="2800"/>
              <a:t>South Florida’s subtropical climate supports dozens of species of orchids that are found nowhere else in America. The ghost orchid is one of the most famous species in the world, inspiring enthusiasts to brave the cypress and pond apple swamps of the Everglades to see its delicate flower in person. This plant is both beautiful and rare. </a:t>
            </a:r>
          </a:p>
          <a:p>
            <a:pPr eaLnBrk="1" hangingPunct="1"/>
            <a:endParaRPr lang="en-US" altLang="en-US"/>
          </a:p>
        </p:txBody>
      </p:sp>
      <p:pic>
        <p:nvPicPr>
          <p:cNvPr id="4" name="Picture 3" descr="DSC08414.jpg">
            <a:extLst>
              <a:ext uri="{FF2B5EF4-FFF2-40B4-BE49-F238E27FC236}">
                <a16:creationId xmlns:a16="http://schemas.microsoft.com/office/drawing/2014/main" id="{11E30486-012F-4816-94AF-51551F878CDC}"/>
              </a:ext>
            </a:extLst>
          </p:cNvPr>
          <p:cNvPicPr>
            <a:picLocks noChangeAspect="1"/>
          </p:cNvPicPr>
          <p:nvPr/>
        </p:nvPicPr>
        <p:blipFill>
          <a:blip r:embed="rId2"/>
          <a:srcRect t="20227" b="11033"/>
          <a:stretch>
            <a:fillRect/>
          </a:stretch>
        </p:blipFill>
        <p:spPr>
          <a:xfrm>
            <a:off x="1981200" y="3679825"/>
            <a:ext cx="5105400" cy="2409825"/>
          </a:xfrm>
          <a:prstGeom prst="rect">
            <a:avLst/>
          </a:prstGeom>
          <a:ln>
            <a:noFill/>
          </a:ln>
          <a:effectLst>
            <a:outerShdw blurRad="292100" dist="139700" dir="2700000" algn="tl" rotWithShape="0">
              <a:srgbClr val="333333">
                <a:alpha val="65000"/>
              </a:srgbClr>
            </a:outerShdw>
          </a:effectLst>
        </p:spPr>
      </p:pic>
      <p:pic>
        <p:nvPicPr>
          <p:cNvPr id="48132" name="Picture 4" descr="RSKern logo.png">
            <a:extLst>
              <a:ext uri="{FF2B5EF4-FFF2-40B4-BE49-F238E27FC236}">
                <a16:creationId xmlns:a16="http://schemas.microsoft.com/office/drawing/2014/main" id="{F231AC29-52A9-4C2E-B25E-F2B061613B76}"/>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2057400" y="37338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a:extLst>
              <a:ext uri="{FF2B5EF4-FFF2-40B4-BE49-F238E27FC236}">
                <a16:creationId xmlns:a16="http://schemas.microsoft.com/office/drawing/2014/main" id="{C71E76A1-DCEB-4E6B-B52E-B04ABC0A66E7}"/>
              </a:ext>
            </a:extLst>
          </p:cNvPr>
          <p:cNvSpPr>
            <a:spLocks noGrp="1"/>
          </p:cNvSpPr>
          <p:nvPr>
            <p:ph idx="1"/>
          </p:nvPr>
        </p:nvSpPr>
        <p:spPr>
          <a:xfrm>
            <a:off x="457200" y="304800"/>
            <a:ext cx="8229600" cy="5821363"/>
          </a:xfrm>
        </p:spPr>
        <p:txBody>
          <a:bodyPr/>
          <a:lstStyle/>
          <a:p>
            <a:pPr algn="just" eaLnBrk="1" hangingPunct="1"/>
            <a:r>
              <a:rPr lang="en-US" altLang="en-US" sz="2800"/>
              <a:t>The ghost orchid’s seed pod is filled with millions of tiny, dust like seeds. When the pod eventually bursts open, those seeds drift with the wind where they will hopefully land on just the right kind of fungi growing on just the right kind of tree growing in just the right microclimate.</a:t>
            </a:r>
          </a:p>
        </p:txBody>
      </p:sp>
      <p:pic>
        <p:nvPicPr>
          <p:cNvPr id="4" name="Picture 3" descr="DSC08424.jpg">
            <a:extLst>
              <a:ext uri="{FF2B5EF4-FFF2-40B4-BE49-F238E27FC236}">
                <a16:creationId xmlns:a16="http://schemas.microsoft.com/office/drawing/2014/main" id="{E938019E-34E9-43D8-8099-B28ABE7D29CF}"/>
              </a:ext>
            </a:extLst>
          </p:cNvPr>
          <p:cNvPicPr>
            <a:picLocks noChangeAspect="1"/>
          </p:cNvPicPr>
          <p:nvPr/>
        </p:nvPicPr>
        <p:blipFill>
          <a:blip r:embed="rId2"/>
          <a:stretch>
            <a:fillRect/>
          </a:stretch>
        </p:blipFill>
        <p:spPr>
          <a:xfrm>
            <a:off x="3581400" y="2689225"/>
            <a:ext cx="4991100" cy="3330575"/>
          </a:xfrm>
          <a:prstGeom prst="rect">
            <a:avLst/>
          </a:prstGeom>
          <a:ln>
            <a:noFill/>
          </a:ln>
          <a:effectLst>
            <a:outerShdw blurRad="292100" dist="139700" dir="2700000" algn="tl" rotWithShape="0">
              <a:srgbClr val="333333">
                <a:alpha val="65000"/>
              </a:srgbClr>
            </a:outerShdw>
          </a:effectLst>
        </p:spPr>
      </p:pic>
      <p:pic>
        <p:nvPicPr>
          <p:cNvPr id="49156" name="Picture 4" descr="RSKern logo.png">
            <a:extLst>
              <a:ext uri="{FF2B5EF4-FFF2-40B4-BE49-F238E27FC236}">
                <a16:creationId xmlns:a16="http://schemas.microsoft.com/office/drawing/2014/main" id="{CCA88746-D8E2-4A1F-93C2-4FAE1E687AB4}"/>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7696200" y="5715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a:extLst>
              <a:ext uri="{FF2B5EF4-FFF2-40B4-BE49-F238E27FC236}">
                <a16:creationId xmlns:a16="http://schemas.microsoft.com/office/drawing/2014/main" id="{D577FFA0-3EEC-462D-A360-54DA6A3E2C16}"/>
              </a:ext>
            </a:extLst>
          </p:cNvPr>
          <p:cNvSpPr>
            <a:spLocks noGrp="1"/>
          </p:cNvSpPr>
          <p:nvPr>
            <p:ph idx="1"/>
          </p:nvPr>
        </p:nvSpPr>
        <p:spPr>
          <a:xfrm>
            <a:off x="457200" y="381000"/>
            <a:ext cx="8229600" cy="2286000"/>
          </a:xfrm>
        </p:spPr>
        <p:txBody>
          <a:bodyPr/>
          <a:lstStyle/>
          <a:p>
            <a:pPr algn="just" eaLnBrk="1" hangingPunct="1"/>
            <a:r>
              <a:rPr lang="en-US" altLang="en-US" sz="2400"/>
              <a:t>The ghost orchid is also found in the swamps of Cuba. In fact South Florida and Cuba share several species of orchids. Experts believe that many of Florida’s tropical orchids, including the ghost, originated from other parts of the Caribbean, Central and South America. </a:t>
            </a:r>
            <a:endParaRPr lang="en-US" altLang="en-US"/>
          </a:p>
        </p:txBody>
      </p:sp>
      <p:pic>
        <p:nvPicPr>
          <p:cNvPr id="4" name="Picture 3" descr="DSC08447.jpg">
            <a:extLst>
              <a:ext uri="{FF2B5EF4-FFF2-40B4-BE49-F238E27FC236}">
                <a16:creationId xmlns:a16="http://schemas.microsoft.com/office/drawing/2014/main" id="{4B22E56D-3D08-40D8-AB06-BA471D7F5744}"/>
              </a:ext>
            </a:extLst>
          </p:cNvPr>
          <p:cNvPicPr>
            <a:picLocks noChangeAspect="1"/>
          </p:cNvPicPr>
          <p:nvPr/>
        </p:nvPicPr>
        <p:blipFill>
          <a:blip r:embed="rId2"/>
          <a:srcRect l="11111"/>
          <a:stretch>
            <a:fillRect/>
          </a:stretch>
        </p:blipFill>
        <p:spPr>
          <a:xfrm>
            <a:off x="3733800" y="2362200"/>
            <a:ext cx="4876800" cy="3659188"/>
          </a:xfrm>
          <a:prstGeom prst="rect">
            <a:avLst/>
          </a:prstGeom>
          <a:ln>
            <a:noFill/>
          </a:ln>
          <a:effectLst>
            <a:outerShdw blurRad="292100" dist="139700" dir="2700000" algn="tl" rotWithShape="0">
              <a:srgbClr val="333333">
                <a:alpha val="65000"/>
              </a:srgbClr>
            </a:outerShdw>
          </a:effectLst>
        </p:spPr>
      </p:pic>
      <p:pic>
        <p:nvPicPr>
          <p:cNvPr id="50180" name="Picture 4" descr="RSKern logo.png">
            <a:extLst>
              <a:ext uri="{FF2B5EF4-FFF2-40B4-BE49-F238E27FC236}">
                <a16:creationId xmlns:a16="http://schemas.microsoft.com/office/drawing/2014/main" id="{E24A1AE8-11A6-4F9F-B4F8-655255BFE500}"/>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3962400" y="57150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Content Placeholder 2">
            <a:extLst>
              <a:ext uri="{FF2B5EF4-FFF2-40B4-BE49-F238E27FC236}">
                <a16:creationId xmlns:a16="http://schemas.microsoft.com/office/drawing/2014/main" id="{D2077636-D56D-4A3D-9487-E76BE420AE84}"/>
              </a:ext>
            </a:extLst>
          </p:cNvPr>
          <p:cNvSpPr txBox="1">
            <a:spLocks/>
          </p:cNvSpPr>
          <p:nvPr/>
        </p:nvSpPr>
        <p:spPr bwMode="auto">
          <a:xfrm>
            <a:off x="457200" y="2590800"/>
            <a:ext cx="2819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Because orchid seeds are as fine as dust, they can be transported huge distances on the winds of tropical storms and hurricanes.</a:t>
            </a:r>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4202311-4B3E-4EC7-9D1D-873A74A49C66}"/>
              </a:ext>
            </a:extLst>
          </p:cNvPr>
          <p:cNvSpPr>
            <a:spLocks noGrp="1"/>
          </p:cNvSpPr>
          <p:nvPr>
            <p:ph type="title"/>
          </p:nvPr>
        </p:nvSpPr>
        <p:spPr>
          <a:xfrm>
            <a:off x="457200" y="274638"/>
            <a:ext cx="8229600" cy="944562"/>
          </a:xfrm>
        </p:spPr>
        <p:txBody>
          <a:bodyPr/>
          <a:lstStyle/>
          <a:p>
            <a:pPr eaLnBrk="1" hangingPunct="1"/>
            <a:r>
              <a:rPr lang="en-US" altLang="en-US" sz="3600" b="1"/>
              <a:t>Carried by Currents</a:t>
            </a:r>
          </a:p>
        </p:txBody>
      </p:sp>
      <p:pic>
        <p:nvPicPr>
          <p:cNvPr id="3" name="Picture 2" descr="Carried by Currents.00_03_37_09.Still001.jpg">
            <a:hlinkClick r:id="rId2"/>
            <a:extLst>
              <a:ext uri="{FF2B5EF4-FFF2-40B4-BE49-F238E27FC236}">
                <a16:creationId xmlns:a16="http://schemas.microsoft.com/office/drawing/2014/main" id="{9C63E6B6-794A-4E44-99AA-ECCD60CD7EB1}"/>
              </a:ext>
            </a:extLst>
          </p:cNvPr>
          <p:cNvPicPr>
            <a:picLocks noChangeAspect="1"/>
          </p:cNvPicPr>
          <p:nvPr/>
        </p:nvPicPr>
        <p:blipFill>
          <a:blip r:embed="rId3" cstate="print"/>
          <a:stretch>
            <a:fillRect/>
          </a:stretch>
        </p:blipFill>
        <p:spPr>
          <a:xfrm>
            <a:off x="1371600" y="1700212"/>
            <a:ext cx="6324600" cy="35575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1">
            <a:extLst>
              <a:ext uri="{FF2B5EF4-FFF2-40B4-BE49-F238E27FC236}">
                <a16:creationId xmlns:a16="http://schemas.microsoft.com/office/drawing/2014/main" id="{080ADA78-7936-4079-BED2-89C9CD6296BF}"/>
              </a:ext>
            </a:extLst>
          </p:cNvPr>
          <p:cNvSpPr txBox="1">
            <a:spLocks/>
          </p:cNvSpPr>
          <p:nvPr/>
        </p:nvSpPr>
        <p:spPr>
          <a:xfrm>
            <a:off x="457200" y="731838"/>
            <a:ext cx="8229600" cy="944562"/>
          </a:xfrm>
          <a:prstGeom prst="rect">
            <a:avLst/>
          </a:prstGeom>
        </p:spPr>
        <p:txBody>
          <a:bodyPr anchor="ctr">
            <a:normAutofit/>
          </a:bodyPr>
          <a:lstStyle/>
          <a:p>
            <a:pPr algn="ctr" eaLnBrk="1" fontAlgn="auto" hangingPunct="1">
              <a:spcAft>
                <a:spcPts val="0"/>
              </a:spcAft>
              <a:defRPr/>
            </a:pPr>
            <a:r>
              <a:rPr lang="en-US" sz="3200" b="1" i="1" dirty="0">
                <a:solidFill>
                  <a:schemeClr val="accent2">
                    <a:lumMod val="50000"/>
                  </a:schemeClr>
                </a:solidFill>
                <a:latin typeface="+mj-lt"/>
                <a:ea typeface="+mj-ea"/>
                <a:cs typeface="+mj-cs"/>
              </a:rPr>
              <a:t>Video Exploration</a:t>
            </a:r>
            <a:r>
              <a:rPr lang="en-US" sz="3600" b="1" dirty="0">
                <a:latin typeface="+mj-lt"/>
                <a:ea typeface="+mj-ea"/>
                <a:cs typeface="+mj-cs"/>
              </a:rPr>
              <a:t> </a:t>
            </a:r>
          </a:p>
        </p:txBody>
      </p:sp>
      <p:sp>
        <p:nvSpPr>
          <p:cNvPr id="5" name="Chevron 4">
            <a:hlinkClick r:id="rId2"/>
            <a:extLst>
              <a:ext uri="{FF2B5EF4-FFF2-40B4-BE49-F238E27FC236}">
                <a16:creationId xmlns:a16="http://schemas.microsoft.com/office/drawing/2014/main" id="{CCDD9DA0-42AE-4CE7-9AAD-7911E492D621}"/>
              </a:ext>
            </a:extLst>
          </p:cNvPr>
          <p:cNvSpPr/>
          <p:nvPr/>
        </p:nvSpPr>
        <p:spPr>
          <a:xfrm>
            <a:off x="3962400" y="3048000"/>
            <a:ext cx="990600" cy="914400"/>
          </a:xfrm>
          <a:prstGeom prst="chevron">
            <a:avLst/>
          </a:prstGeom>
          <a:solidFill>
            <a:srgbClr val="C000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DJI_0071.jpg">
            <a:extLst>
              <a:ext uri="{FF2B5EF4-FFF2-40B4-BE49-F238E27FC236}">
                <a16:creationId xmlns:a16="http://schemas.microsoft.com/office/drawing/2014/main" id="{8AFAD86F-29DE-414B-BED8-913DD07CE789}"/>
              </a:ext>
            </a:extLst>
          </p:cNvPr>
          <p:cNvPicPr>
            <a:picLocks noChangeAspect="1"/>
          </p:cNvPicPr>
          <p:nvPr/>
        </p:nvPicPr>
        <p:blipFill>
          <a:blip r:embed="rId2">
            <a:extLst>
              <a:ext uri="{28A0092B-C50C-407E-A947-70E740481C1C}">
                <a14:useLocalDpi xmlns:a14="http://schemas.microsoft.com/office/drawing/2010/main" val="0"/>
              </a:ext>
            </a:extLst>
          </a:blip>
          <a:srcRect b="19054"/>
          <a:stretch>
            <a:fillRect/>
          </a:stretch>
        </p:blipFill>
        <p:spPr bwMode="auto">
          <a:xfrm>
            <a:off x="0" y="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05E5081-D5FD-45EA-9340-84A374F415B2}"/>
              </a:ext>
            </a:extLst>
          </p:cNvPr>
          <p:cNvSpPr>
            <a:spLocks noGrp="1"/>
          </p:cNvSpPr>
          <p:nvPr>
            <p:ph idx="1"/>
          </p:nvPr>
        </p:nvSpPr>
        <p:spPr>
          <a:xfrm>
            <a:off x="457200" y="609600"/>
            <a:ext cx="8229600" cy="5257800"/>
          </a:xfrm>
          <a:solidFill>
            <a:srgbClr val="002060">
              <a:alpha val="48000"/>
            </a:srgbClr>
          </a:solidFill>
        </p:spPr>
        <p:txBody>
          <a:bodyPr rtlCol="0">
            <a:noAutofit/>
          </a:bodyPr>
          <a:lstStyle/>
          <a:p>
            <a:pPr algn="just" eaLnBrk="1" fontAlgn="auto" hangingPunct="1">
              <a:spcAft>
                <a:spcPts val="0"/>
              </a:spcAft>
              <a:defRPr/>
            </a:pPr>
            <a:r>
              <a:rPr lang="en-US" sz="2800" dirty="0">
                <a:solidFill>
                  <a:schemeClr val="bg1"/>
                </a:solidFill>
                <a:effectLst>
                  <a:outerShdw blurRad="38100" dist="38100" dir="2700000" algn="tl">
                    <a:srgbClr val="000000">
                      <a:alpha val="43137"/>
                    </a:srgbClr>
                  </a:outerShdw>
                </a:effectLst>
              </a:rPr>
              <a:t>71% of the Earth’s surface is covered by ocean. </a:t>
            </a:r>
          </a:p>
          <a:p>
            <a:pPr algn="just" eaLnBrk="1" fontAlgn="auto" hangingPunct="1">
              <a:spcAft>
                <a:spcPts val="0"/>
              </a:spcAft>
              <a:defRPr/>
            </a:pPr>
            <a:r>
              <a:rPr lang="en-US" sz="2800" dirty="0">
                <a:solidFill>
                  <a:schemeClr val="bg1"/>
                </a:solidFill>
                <a:effectLst>
                  <a:outerShdw blurRad="38100" dist="38100" dir="2700000" algn="tl">
                    <a:srgbClr val="000000">
                      <a:alpha val="43137"/>
                    </a:srgbClr>
                  </a:outerShdw>
                </a:effectLst>
              </a:rPr>
              <a:t>Ocean currents connect the world and are incredibly important for life as we know it. For one, oceans help to regulate the earth’s temperature. Oceans absorb heat, and that heat is often transported and distributed to deeper ocean layers through the mixing of waves and currents. </a:t>
            </a:r>
          </a:p>
          <a:p>
            <a:pPr algn="just" eaLnBrk="1" fontAlgn="auto" hangingPunct="1">
              <a:spcAft>
                <a:spcPts val="0"/>
              </a:spcAft>
              <a:defRPr/>
            </a:pPr>
            <a:r>
              <a:rPr lang="en-US" sz="2800" dirty="0">
                <a:solidFill>
                  <a:schemeClr val="bg1"/>
                </a:solidFill>
                <a:effectLst>
                  <a:outerShdw blurRad="38100" dist="38100" dir="2700000" algn="tl">
                    <a:srgbClr val="000000">
                      <a:alpha val="43137"/>
                    </a:srgbClr>
                  </a:outerShdw>
                </a:effectLst>
              </a:rPr>
              <a:t>The oceans have been a great buffer for climate change, however, there are limits. Ocean surface temperatures are rising, and as we learned, that is having a negative impact on the world’s coral reefs.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phonse-island-aerial-7.jpg">
            <a:extLst>
              <a:ext uri="{FF2B5EF4-FFF2-40B4-BE49-F238E27FC236}">
                <a16:creationId xmlns:a16="http://schemas.microsoft.com/office/drawing/2014/main" id="{75662200-ABB9-411B-8D71-50A35A6705F7}"/>
              </a:ext>
            </a:extLst>
          </p:cNvPr>
          <p:cNvPicPr>
            <a:picLocks noChangeAspect="1"/>
          </p:cNvPicPr>
          <p:nvPr/>
        </p:nvPicPr>
        <p:blipFill>
          <a:blip r:embed="rId2" cstate="print"/>
          <a:srcRect b="1280"/>
          <a:stretch>
            <a:fillRect/>
          </a:stretch>
        </p:blipFill>
        <p:spPr>
          <a:xfrm>
            <a:off x="736600" y="0"/>
            <a:ext cx="7721600" cy="42878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478ACA6D-74F7-409D-AE94-0B76FD359412}"/>
              </a:ext>
            </a:extLst>
          </p:cNvPr>
          <p:cNvSpPr/>
          <p:nvPr/>
        </p:nvSpPr>
        <p:spPr>
          <a:xfrm>
            <a:off x="2438400" y="228600"/>
            <a:ext cx="4343400" cy="685800"/>
          </a:xfrm>
          <a:prstGeom prst="rect">
            <a:avLst/>
          </a:prstGeom>
          <a:solidFill>
            <a:srgbClr val="00B0F0">
              <a:alpha val="5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2" name="Title 1">
            <a:extLst>
              <a:ext uri="{FF2B5EF4-FFF2-40B4-BE49-F238E27FC236}">
                <a16:creationId xmlns:a16="http://schemas.microsoft.com/office/drawing/2014/main" id="{420ECC17-1EF4-4E67-BE18-89E725EDBC3D}"/>
              </a:ext>
            </a:extLst>
          </p:cNvPr>
          <p:cNvSpPr>
            <a:spLocks noGrp="1"/>
          </p:cNvSpPr>
          <p:nvPr>
            <p:ph type="title"/>
          </p:nvPr>
        </p:nvSpPr>
        <p:spPr>
          <a:xfrm>
            <a:off x="457200" y="0"/>
            <a:ext cx="8229600" cy="1143000"/>
          </a:xfrm>
        </p:spPr>
        <p:txBody>
          <a:bodyPr/>
          <a:lstStyle/>
          <a:p>
            <a:pPr eaLnBrk="1" hangingPunct="1"/>
            <a:r>
              <a:rPr lang="en-US" altLang="en-US" sz="3600" b="1">
                <a:solidFill>
                  <a:srgbClr val="800000"/>
                </a:solidFill>
              </a:rPr>
              <a:t>Islands of Diversity</a:t>
            </a:r>
          </a:p>
        </p:txBody>
      </p:sp>
      <p:sp>
        <p:nvSpPr>
          <p:cNvPr id="3" name="Content Placeholder 2">
            <a:extLst>
              <a:ext uri="{FF2B5EF4-FFF2-40B4-BE49-F238E27FC236}">
                <a16:creationId xmlns:a16="http://schemas.microsoft.com/office/drawing/2014/main" id="{8B19DA0D-0AF1-47C2-B6C1-CC6B40DEAB5F}"/>
              </a:ext>
            </a:extLst>
          </p:cNvPr>
          <p:cNvSpPr>
            <a:spLocks noGrp="1"/>
          </p:cNvSpPr>
          <p:nvPr>
            <p:ph idx="1"/>
          </p:nvPr>
        </p:nvSpPr>
        <p:spPr>
          <a:xfrm>
            <a:off x="304800" y="4419600"/>
            <a:ext cx="8229600" cy="1828800"/>
          </a:xfrm>
        </p:spPr>
        <p:txBody>
          <a:bodyPr rtlCol="0">
            <a:normAutofit lnSpcReduction="10000"/>
          </a:bodyPr>
          <a:lstStyle/>
          <a:p>
            <a:pPr algn="just" eaLnBrk="1" fontAlgn="auto" hangingPunct="1">
              <a:spcAft>
                <a:spcPts val="0"/>
              </a:spcAft>
              <a:defRPr/>
            </a:pPr>
            <a:r>
              <a:rPr lang="en-US" sz="2400" dirty="0"/>
              <a:t>Islands are in many ways defined by their isolation. Surrounded by water, these landmasses are separated from larger continents. This isolation promotes evolutionary processes that often result in communities rich with endemic plants and animals.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a:extLst>
              <a:ext uri="{FF2B5EF4-FFF2-40B4-BE49-F238E27FC236}">
                <a16:creationId xmlns:a16="http://schemas.microsoft.com/office/drawing/2014/main" id="{DF7ABE0C-9E52-4C37-BC69-AB9343E70BC7}"/>
              </a:ext>
            </a:extLst>
          </p:cNvPr>
          <p:cNvSpPr>
            <a:spLocks noGrp="1"/>
          </p:cNvSpPr>
          <p:nvPr>
            <p:ph idx="1"/>
          </p:nvPr>
        </p:nvSpPr>
        <p:spPr>
          <a:xfrm>
            <a:off x="304800" y="762000"/>
            <a:ext cx="8534400" cy="1828800"/>
          </a:xfrm>
        </p:spPr>
        <p:txBody>
          <a:bodyPr/>
          <a:lstStyle/>
          <a:p>
            <a:pPr algn="just" eaLnBrk="1" hangingPunct="1"/>
            <a:r>
              <a:rPr lang="en-US" altLang="en-US" sz="2400"/>
              <a:t>Currents like the Gulfstream are important “highways” of ecological transportation. Thousands of species of marine life employ those currents to distribute their larvae or to migrate from one area to another in search of food or spawning grounds.</a:t>
            </a:r>
          </a:p>
          <a:p>
            <a:pPr algn="just" eaLnBrk="1" hangingPunct="1"/>
            <a:endParaRPr lang="en-US" altLang="en-US" sz="2400"/>
          </a:p>
        </p:txBody>
      </p:sp>
      <p:sp>
        <p:nvSpPr>
          <p:cNvPr id="5" name="Content Placeholder 2">
            <a:extLst>
              <a:ext uri="{FF2B5EF4-FFF2-40B4-BE49-F238E27FC236}">
                <a16:creationId xmlns:a16="http://schemas.microsoft.com/office/drawing/2014/main" id="{E64883F4-8A1D-4AE2-9DCB-6E4A2C4B8470}"/>
              </a:ext>
            </a:extLst>
          </p:cNvPr>
          <p:cNvSpPr txBox="1">
            <a:spLocks/>
          </p:cNvSpPr>
          <p:nvPr/>
        </p:nvSpPr>
        <p:spPr>
          <a:xfrm>
            <a:off x="685800" y="2286000"/>
            <a:ext cx="4191000" cy="3581400"/>
          </a:xfrm>
          <a:prstGeom prst="rect">
            <a:avLst/>
          </a:prstGeom>
        </p:spPr>
        <p:txBody>
          <a:bodyPr>
            <a:normAutofit lnSpcReduction="10000"/>
          </a:bodyPr>
          <a:lstStyle/>
          <a:p>
            <a:pPr algn="just" eaLnBrk="1" fontAlgn="auto" hangingPunct="1">
              <a:spcBef>
                <a:spcPts val="0"/>
              </a:spcBef>
              <a:spcAft>
                <a:spcPts val="0"/>
              </a:spcAft>
              <a:defRPr/>
            </a:pPr>
            <a:r>
              <a:rPr lang="en-US" sz="2400" dirty="0">
                <a:latin typeface="+mn-lt"/>
                <a:cs typeface="+mn-cs"/>
              </a:rPr>
              <a:t> Many species of corals and sponges, for example, employ the technique of “broadcast spawning,” releasing their eggs and sperm into the water at the same time. The fertilized eggs and later hatched larvae are transported by the currents. Where they eventually come to rest, a new reef may be born.</a:t>
            </a:r>
          </a:p>
          <a:p>
            <a:pPr marL="342900" indent="-342900" algn="just" eaLnBrk="1" fontAlgn="auto" hangingPunct="1">
              <a:spcBef>
                <a:spcPct val="20000"/>
              </a:spcBef>
              <a:spcAft>
                <a:spcPts val="0"/>
              </a:spcAft>
              <a:buFont typeface="Arial" panose="020B0604020202020204" pitchFamily="34" charset="0"/>
              <a:buChar char="•"/>
              <a:defRPr/>
            </a:pPr>
            <a:endParaRPr lang="en-US" sz="2400" dirty="0">
              <a:latin typeface="+mn-lt"/>
              <a:cs typeface="+mn-cs"/>
            </a:endParaRPr>
          </a:p>
        </p:txBody>
      </p:sp>
      <p:pic>
        <p:nvPicPr>
          <p:cNvPr id="6" name="Picture 5" descr="pic 1.jpg">
            <a:extLst>
              <a:ext uri="{FF2B5EF4-FFF2-40B4-BE49-F238E27FC236}">
                <a16:creationId xmlns:a16="http://schemas.microsoft.com/office/drawing/2014/main" id="{503F522B-7B0F-4BC8-8E3F-A7A39E3B8769}"/>
              </a:ext>
            </a:extLst>
          </p:cNvPr>
          <p:cNvPicPr>
            <a:picLocks noChangeAspect="1"/>
          </p:cNvPicPr>
          <p:nvPr/>
        </p:nvPicPr>
        <p:blipFill>
          <a:blip r:embed="rId2"/>
          <a:srcRect l="1905" r="34286"/>
          <a:stretch>
            <a:fillRect/>
          </a:stretch>
        </p:blipFill>
        <p:spPr>
          <a:xfrm>
            <a:off x="5138738" y="2514600"/>
            <a:ext cx="3646487" cy="32146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a:extLst>
              <a:ext uri="{FF2B5EF4-FFF2-40B4-BE49-F238E27FC236}">
                <a16:creationId xmlns:a16="http://schemas.microsoft.com/office/drawing/2014/main" id="{B7A941EE-DEC8-4A22-B9D2-B8657EF2A604}"/>
              </a:ext>
            </a:extLst>
          </p:cNvPr>
          <p:cNvSpPr>
            <a:spLocks noGrp="1"/>
          </p:cNvSpPr>
          <p:nvPr>
            <p:ph idx="1"/>
          </p:nvPr>
        </p:nvSpPr>
        <p:spPr>
          <a:xfrm>
            <a:off x="457200" y="457200"/>
            <a:ext cx="8229600" cy="2590800"/>
          </a:xfrm>
        </p:spPr>
        <p:txBody>
          <a:bodyPr/>
          <a:lstStyle/>
          <a:p>
            <a:pPr algn="just" eaLnBrk="1" hangingPunct="1"/>
            <a:r>
              <a:rPr lang="en-US" altLang="en-US" sz="2400"/>
              <a:t>Unfortunately, the oceans currents also carry bad stuff, like oil. The catastrophic Deepwater Horizon spill in 2010 released an estimated 210 million gallons of oil into the Gulf of Mexico, affecting over 16,000 miles of coastline. </a:t>
            </a:r>
          </a:p>
          <a:p>
            <a:pPr algn="just" eaLnBrk="1" hangingPunct="1"/>
            <a:r>
              <a:rPr lang="en-US" altLang="en-US" sz="2400"/>
              <a:t>Oil is toxic to most marine life and the effects of this spill on seabirds, marine mammals, fish, etc. are still being studied.</a:t>
            </a:r>
          </a:p>
          <a:p>
            <a:pPr eaLnBrk="1" hangingPunct="1"/>
            <a:endParaRPr lang="en-US" altLang="en-US"/>
          </a:p>
        </p:txBody>
      </p:sp>
      <p:pic>
        <p:nvPicPr>
          <p:cNvPr id="4" name="Picture 3" descr="download (1).jpg">
            <a:extLst>
              <a:ext uri="{FF2B5EF4-FFF2-40B4-BE49-F238E27FC236}">
                <a16:creationId xmlns:a16="http://schemas.microsoft.com/office/drawing/2014/main" id="{F7F8E95A-8C74-4D58-9BE4-14CA5E8084D3}"/>
              </a:ext>
            </a:extLst>
          </p:cNvPr>
          <p:cNvPicPr>
            <a:picLocks noChangeAspect="1"/>
          </p:cNvPicPr>
          <p:nvPr/>
        </p:nvPicPr>
        <p:blipFill>
          <a:blip r:embed="rId2"/>
          <a:stretch>
            <a:fillRect/>
          </a:stretch>
        </p:blipFill>
        <p:spPr>
          <a:xfrm>
            <a:off x="609600" y="3124200"/>
            <a:ext cx="3521075" cy="2514600"/>
          </a:xfrm>
          <a:prstGeom prst="rect">
            <a:avLst/>
          </a:prstGeom>
          <a:ln>
            <a:noFill/>
          </a:ln>
          <a:effectLst>
            <a:outerShdw blurRad="292100" dist="139700" dir="2700000" algn="tl" rotWithShape="0">
              <a:srgbClr val="333333">
                <a:alpha val="65000"/>
              </a:srgbClr>
            </a:outerShdw>
          </a:effectLst>
        </p:spPr>
      </p:pic>
      <p:pic>
        <p:nvPicPr>
          <p:cNvPr id="5" name="Picture 4" descr="images.jpg">
            <a:extLst>
              <a:ext uri="{FF2B5EF4-FFF2-40B4-BE49-F238E27FC236}">
                <a16:creationId xmlns:a16="http://schemas.microsoft.com/office/drawing/2014/main" id="{6C6DA3B4-D17A-4CBB-B274-795ECD1B7E5E}"/>
              </a:ext>
            </a:extLst>
          </p:cNvPr>
          <p:cNvPicPr>
            <a:picLocks noChangeAspect="1"/>
          </p:cNvPicPr>
          <p:nvPr/>
        </p:nvPicPr>
        <p:blipFill>
          <a:blip r:embed="rId3"/>
          <a:stretch>
            <a:fillRect/>
          </a:stretch>
        </p:blipFill>
        <p:spPr>
          <a:xfrm>
            <a:off x="4572000" y="3124200"/>
            <a:ext cx="3778250"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4CB7B-BC55-45F0-BE72-50529B8D3DC5}"/>
              </a:ext>
            </a:extLst>
          </p:cNvPr>
          <p:cNvSpPr>
            <a:spLocks noGrp="1"/>
          </p:cNvSpPr>
          <p:nvPr>
            <p:ph idx="1"/>
          </p:nvPr>
        </p:nvSpPr>
        <p:spPr>
          <a:xfrm>
            <a:off x="457200" y="304800"/>
            <a:ext cx="4343400" cy="3810000"/>
          </a:xfrm>
        </p:spPr>
        <p:txBody>
          <a:bodyPr rtlCol="0">
            <a:normAutofit lnSpcReduction="10000"/>
          </a:bodyPr>
          <a:lstStyle/>
          <a:p>
            <a:pPr algn="just" eaLnBrk="1" fontAlgn="auto" hangingPunct="1">
              <a:spcAft>
                <a:spcPts val="0"/>
              </a:spcAft>
              <a:defRPr/>
            </a:pPr>
            <a:r>
              <a:rPr lang="en-US" sz="2400" dirty="0"/>
              <a:t>An estimated </a:t>
            </a:r>
            <a:r>
              <a:rPr lang="en-US" sz="2400" b="1" dirty="0"/>
              <a:t>9 BILLION tons </a:t>
            </a:r>
            <a:r>
              <a:rPr lang="en-US" sz="2400" dirty="0"/>
              <a:t>of plastic materials have been produced since the 1940’s and unfortunately, plastics do not biodegrade. </a:t>
            </a:r>
          </a:p>
          <a:p>
            <a:pPr algn="just" eaLnBrk="1" fontAlgn="auto" hangingPunct="1">
              <a:spcAft>
                <a:spcPts val="0"/>
              </a:spcAft>
              <a:defRPr/>
            </a:pPr>
            <a:r>
              <a:rPr lang="en-US" sz="2400" dirty="0"/>
              <a:t>Much of the plastic waste that is discarded on land will eventually make it to the sea through interconnected rivers or storm drain systems</a:t>
            </a:r>
          </a:p>
          <a:p>
            <a:pPr eaLnBrk="1" fontAlgn="auto" hangingPunct="1">
              <a:spcAft>
                <a:spcPts val="0"/>
              </a:spcAft>
              <a:defRPr/>
            </a:pPr>
            <a:endParaRPr lang="en-US" dirty="0"/>
          </a:p>
        </p:txBody>
      </p:sp>
      <p:sp>
        <p:nvSpPr>
          <p:cNvPr id="55299" name="Content Placeholder 2">
            <a:extLst>
              <a:ext uri="{FF2B5EF4-FFF2-40B4-BE49-F238E27FC236}">
                <a16:creationId xmlns:a16="http://schemas.microsoft.com/office/drawing/2014/main" id="{62BF2BB2-4C7A-4C81-B3F1-06CE838ADCDF}"/>
              </a:ext>
            </a:extLst>
          </p:cNvPr>
          <p:cNvSpPr txBox="1">
            <a:spLocks/>
          </p:cNvSpPr>
          <p:nvPr/>
        </p:nvSpPr>
        <p:spPr bwMode="auto">
          <a:xfrm>
            <a:off x="4572000" y="3962400"/>
            <a:ext cx="4191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In the Pacific Ocean, there is now a gigantic patch of floating debris. This patch, larger than the state of Texas, can be seen from space.</a:t>
            </a:r>
            <a:endParaRPr lang="en-US" altLang="en-US"/>
          </a:p>
        </p:txBody>
      </p:sp>
      <p:pic>
        <p:nvPicPr>
          <p:cNvPr id="5" name="Picture 4" descr="garbage-in-ocean-pic4.png">
            <a:extLst>
              <a:ext uri="{FF2B5EF4-FFF2-40B4-BE49-F238E27FC236}">
                <a16:creationId xmlns:a16="http://schemas.microsoft.com/office/drawing/2014/main" id="{191751B9-DB5C-4690-A640-ABD0F67AB8F4}"/>
              </a:ext>
            </a:extLst>
          </p:cNvPr>
          <p:cNvPicPr>
            <a:picLocks noChangeAspect="1"/>
          </p:cNvPicPr>
          <p:nvPr/>
        </p:nvPicPr>
        <p:blipFill>
          <a:blip r:embed="rId2"/>
          <a:srcRect l="6038" t="9458" b="7094"/>
          <a:stretch>
            <a:fillRect/>
          </a:stretch>
        </p:blipFill>
        <p:spPr>
          <a:xfrm>
            <a:off x="839788" y="3881438"/>
            <a:ext cx="3579812" cy="2028825"/>
          </a:xfrm>
          <a:prstGeom prst="rect">
            <a:avLst/>
          </a:prstGeom>
          <a:ln>
            <a:noFill/>
          </a:ln>
          <a:effectLst>
            <a:outerShdw blurRad="292100" dist="139700" dir="2700000" algn="tl" rotWithShape="0">
              <a:srgbClr val="333333">
                <a:alpha val="65000"/>
              </a:srgbClr>
            </a:outerShdw>
          </a:effectLst>
        </p:spPr>
      </p:pic>
      <p:pic>
        <p:nvPicPr>
          <p:cNvPr id="6" name="Picture 5" descr="Zapata short vid.00_05_53_10.Still008.jpg">
            <a:extLst>
              <a:ext uri="{FF2B5EF4-FFF2-40B4-BE49-F238E27FC236}">
                <a16:creationId xmlns:a16="http://schemas.microsoft.com/office/drawing/2014/main" id="{FDFDB026-51D5-4B35-A9E7-A46CB48DD0CF}"/>
              </a:ext>
            </a:extLst>
          </p:cNvPr>
          <p:cNvPicPr>
            <a:picLocks noChangeAspect="1"/>
          </p:cNvPicPr>
          <p:nvPr/>
        </p:nvPicPr>
        <p:blipFill>
          <a:blip r:embed="rId3"/>
          <a:srcRect l="19000" r="21000"/>
          <a:stretch>
            <a:fillRect/>
          </a:stretch>
        </p:blipFill>
        <p:spPr>
          <a:xfrm>
            <a:off x="4921250" y="295275"/>
            <a:ext cx="3748088" cy="35147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CEE230-FA40-4503-912B-CA23A979451B}"/>
              </a:ext>
            </a:extLst>
          </p:cNvPr>
          <p:cNvSpPr>
            <a:spLocks noGrp="1"/>
          </p:cNvSpPr>
          <p:nvPr>
            <p:ph type="title"/>
          </p:nvPr>
        </p:nvSpPr>
        <p:spPr>
          <a:xfrm>
            <a:off x="457200" y="152400"/>
            <a:ext cx="8229600" cy="762000"/>
          </a:xfrm>
        </p:spPr>
        <p:txBody>
          <a:bodyPr rtlCol="0">
            <a:normAutofit/>
          </a:bodyPr>
          <a:lstStyle/>
          <a:p>
            <a:pPr eaLnBrk="1" fontAlgn="auto" hangingPunct="1">
              <a:spcAft>
                <a:spcPts val="0"/>
              </a:spcAft>
              <a:defRPr/>
            </a:pPr>
            <a:r>
              <a:rPr lang="en-US" sz="3600"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rPr>
              <a:t>Quiz #6</a:t>
            </a:r>
          </a:p>
        </p:txBody>
      </p:sp>
      <p:sp>
        <p:nvSpPr>
          <p:cNvPr id="7" name="Content Placeholder 6">
            <a:extLst>
              <a:ext uri="{FF2B5EF4-FFF2-40B4-BE49-F238E27FC236}">
                <a16:creationId xmlns:a16="http://schemas.microsoft.com/office/drawing/2014/main" id="{1D0772E7-8F73-4C64-A3EE-FF100740B513}"/>
              </a:ext>
            </a:extLst>
          </p:cNvPr>
          <p:cNvSpPr>
            <a:spLocks noGrp="1"/>
          </p:cNvSpPr>
          <p:nvPr>
            <p:ph idx="1"/>
          </p:nvPr>
        </p:nvSpPr>
        <p:spPr>
          <a:xfrm>
            <a:off x="457200" y="914400"/>
            <a:ext cx="8382000" cy="4830763"/>
          </a:xfrm>
        </p:spPr>
        <p:txBody>
          <a:bodyPr rtlCol="0">
            <a:normAutofit lnSpcReduction="10000"/>
          </a:bodyPr>
          <a:lstStyle/>
          <a:p>
            <a:pPr marL="457200" indent="-457200" eaLnBrk="1" fontAlgn="auto" hangingPunct="1">
              <a:spcAft>
                <a:spcPts val="0"/>
              </a:spcAft>
              <a:buFont typeface="Arial" panose="020B0604020202020204" pitchFamily="34" charset="0"/>
              <a:buAutoNum type="arabicPeriod"/>
              <a:defRPr/>
            </a:pPr>
            <a:r>
              <a:rPr lang="en-US" sz="2000" b="1" dirty="0">
                <a:solidFill>
                  <a:schemeClr val="tx2">
                    <a:lumMod val="75000"/>
                  </a:schemeClr>
                </a:solidFill>
              </a:rPr>
              <a:t>Ocean currents _________ the world.</a:t>
            </a:r>
          </a:p>
          <a:p>
            <a:pPr marL="0" indent="0" eaLnBrk="1" fontAlgn="auto" hangingPunct="1">
              <a:spcAft>
                <a:spcPts val="0"/>
              </a:spcAft>
              <a:buFont typeface="Arial" panose="020B0604020202020204" pitchFamily="34" charset="0"/>
              <a:buNone/>
              <a:defRPr/>
            </a:pPr>
            <a:r>
              <a:rPr lang="en-US" sz="2000" dirty="0">
                <a:solidFill>
                  <a:srgbClr val="800000"/>
                </a:solidFill>
              </a:rPr>
              <a:t>       A. Divide</a:t>
            </a:r>
          </a:p>
          <a:p>
            <a:pPr marL="0" indent="0" eaLnBrk="1" fontAlgn="auto" hangingPunct="1">
              <a:spcAft>
                <a:spcPts val="0"/>
              </a:spcAft>
              <a:buFont typeface="Arial" panose="020B0604020202020204" pitchFamily="34" charset="0"/>
              <a:buNone/>
              <a:defRPr/>
            </a:pPr>
            <a:r>
              <a:rPr lang="en-US" sz="2000" dirty="0">
                <a:solidFill>
                  <a:srgbClr val="800000"/>
                </a:solidFill>
              </a:rPr>
              <a:t>       B. Connect</a:t>
            </a:r>
          </a:p>
          <a:p>
            <a:pPr marL="0" indent="0" eaLnBrk="1" fontAlgn="auto" hangingPunct="1">
              <a:spcAft>
                <a:spcPts val="0"/>
              </a:spcAft>
              <a:buFont typeface="Arial" panose="020B0604020202020204" pitchFamily="34" charset="0"/>
              <a:buNone/>
              <a:defRPr/>
            </a:pPr>
            <a:r>
              <a:rPr lang="en-US" sz="2000" dirty="0">
                <a:solidFill>
                  <a:srgbClr val="800000"/>
                </a:solidFill>
              </a:rPr>
              <a:t>       C. Have no effect on</a:t>
            </a:r>
          </a:p>
          <a:p>
            <a:pPr marL="0" indent="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AutoNum type="arabicPeriod" startAt="2"/>
              <a:defRPr/>
            </a:pPr>
            <a:r>
              <a:rPr lang="en-US" sz="2000" b="1" dirty="0">
                <a:solidFill>
                  <a:schemeClr val="tx2">
                    <a:lumMod val="75000"/>
                  </a:schemeClr>
                </a:solidFill>
              </a:rPr>
              <a:t>Which of the following statements is </a:t>
            </a:r>
            <a:r>
              <a:rPr lang="en-US" sz="2000" b="1" i="1" dirty="0">
                <a:solidFill>
                  <a:schemeClr val="tx2">
                    <a:lumMod val="75000"/>
                  </a:schemeClr>
                </a:solidFill>
              </a:rPr>
              <a:t>not </a:t>
            </a:r>
            <a:r>
              <a:rPr lang="en-US" sz="2000" b="1" dirty="0">
                <a:solidFill>
                  <a:schemeClr val="tx2">
                    <a:lumMod val="75000"/>
                  </a:schemeClr>
                </a:solidFill>
              </a:rPr>
              <a:t>true about ocean currents?</a:t>
            </a:r>
          </a:p>
          <a:p>
            <a:pPr marL="0" indent="0" eaLnBrk="1" fontAlgn="auto" hangingPunct="1">
              <a:spcAft>
                <a:spcPts val="0"/>
              </a:spcAft>
              <a:buFont typeface="Arial" panose="020B0604020202020204" pitchFamily="34" charset="0"/>
              <a:buNone/>
              <a:defRPr/>
            </a:pPr>
            <a:r>
              <a:rPr lang="en-US" sz="2000" dirty="0">
                <a:solidFill>
                  <a:srgbClr val="800000"/>
                </a:solidFill>
              </a:rPr>
              <a:t>       A.  Many larval marine animals use them for transportation</a:t>
            </a:r>
          </a:p>
          <a:p>
            <a:pPr marL="0" indent="0" eaLnBrk="1" fontAlgn="auto" hangingPunct="1">
              <a:spcAft>
                <a:spcPts val="0"/>
              </a:spcAft>
              <a:buFont typeface="Arial" panose="020B0604020202020204" pitchFamily="34" charset="0"/>
              <a:buNone/>
              <a:defRPr/>
            </a:pPr>
            <a:r>
              <a:rPr lang="en-US" sz="2000" dirty="0">
                <a:solidFill>
                  <a:srgbClr val="800000"/>
                </a:solidFill>
              </a:rPr>
              <a:t>       B.  They help to regulate the Earth’s temperatures</a:t>
            </a:r>
          </a:p>
          <a:p>
            <a:pPr marL="0" indent="0" eaLnBrk="1" fontAlgn="auto" hangingPunct="1">
              <a:spcAft>
                <a:spcPts val="0"/>
              </a:spcAft>
              <a:buFont typeface="Arial" panose="020B0604020202020204" pitchFamily="34" charset="0"/>
              <a:buNone/>
              <a:defRPr/>
            </a:pPr>
            <a:r>
              <a:rPr lang="en-US" sz="2000" dirty="0">
                <a:solidFill>
                  <a:srgbClr val="800000"/>
                </a:solidFill>
              </a:rPr>
              <a:t>       C.  They accelerate global warming</a:t>
            </a:r>
          </a:p>
          <a:p>
            <a:pPr marL="0" indent="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startAt="3"/>
              <a:defRPr/>
            </a:pPr>
            <a:r>
              <a:rPr lang="en-US" sz="2000" b="1" dirty="0">
                <a:solidFill>
                  <a:schemeClr val="tx2">
                    <a:lumMod val="75000"/>
                  </a:schemeClr>
                </a:solidFill>
              </a:rPr>
              <a:t>Which of the following is true of plastic waste?</a:t>
            </a:r>
          </a:p>
          <a:p>
            <a:pPr marL="0" indent="0" eaLnBrk="1" fontAlgn="auto" hangingPunct="1">
              <a:spcAft>
                <a:spcPts val="0"/>
              </a:spcAft>
              <a:buFont typeface="Arial" panose="020B0604020202020204" pitchFamily="34" charset="0"/>
              <a:buNone/>
              <a:defRPr/>
            </a:pPr>
            <a:r>
              <a:rPr lang="en-US" sz="2000" dirty="0">
                <a:solidFill>
                  <a:srgbClr val="800000"/>
                </a:solidFill>
              </a:rPr>
              <a:t>       A.  Plastic that is discarded on land rarely makes it to the sea</a:t>
            </a:r>
          </a:p>
          <a:p>
            <a:pPr marL="0" indent="0" eaLnBrk="1" fontAlgn="auto" hangingPunct="1">
              <a:spcAft>
                <a:spcPts val="0"/>
              </a:spcAft>
              <a:buFont typeface="Arial" panose="020B0604020202020204" pitchFamily="34" charset="0"/>
              <a:buNone/>
              <a:defRPr/>
            </a:pPr>
            <a:r>
              <a:rPr lang="en-US" sz="2000" dirty="0">
                <a:solidFill>
                  <a:srgbClr val="800000"/>
                </a:solidFill>
              </a:rPr>
              <a:t>       B.  Plastics biodegrade in approximately 5o years</a:t>
            </a:r>
          </a:p>
          <a:p>
            <a:pPr marL="0" indent="0" eaLnBrk="1" fontAlgn="auto" hangingPunct="1">
              <a:spcAft>
                <a:spcPts val="0"/>
              </a:spcAft>
              <a:buFont typeface="Arial" panose="020B0604020202020204" pitchFamily="34" charset="0"/>
              <a:buNone/>
              <a:defRPr/>
            </a:pPr>
            <a:r>
              <a:rPr lang="en-US" sz="2000" dirty="0">
                <a:solidFill>
                  <a:srgbClr val="800000"/>
                </a:solidFill>
              </a:rPr>
              <a:t>       C.  Humans have produced approximately 9 billion tons of plastic materials</a:t>
            </a:r>
          </a:p>
        </p:txBody>
      </p:sp>
      <p:grpSp>
        <p:nvGrpSpPr>
          <p:cNvPr id="56324" name="Group 7">
            <a:extLst>
              <a:ext uri="{FF2B5EF4-FFF2-40B4-BE49-F238E27FC236}">
                <a16:creationId xmlns:a16="http://schemas.microsoft.com/office/drawing/2014/main" id="{32C09C12-4D55-4BE2-9BD1-5AF6E8351736}"/>
              </a:ext>
            </a:extLst>
          </p:cNvPr>
          <p:cNvGrpSpPr>
            <a:grpSpLocks/>
          </p:cNvGrpSpPr>
          <p:nvPr/>
        </p:nvGrpSpPr>
        <p:grpSpPr bwMode="auto">
          <a:xfrm>
            <a:off x="7010400" y="6324600"/>
            <a:ext cx="1905000" cy="457200"/>
            <a:chOff x="7239000" y="6324600"/>
            <a:chExt cx="1905000" cy="457200"/>
          </a:xfrm>
        </p:grpSpPr>
        <p:sp>
          <p:nvSpPr>
            <p:cNvPr id="9" name="Rounded Rectangle 8">
              <a:extLst>
                <a:ext uri="{FF2B5EF4-FFF2-40B4-BE49-F238E27FC236}">
                  <a16:creationId xmlns:a16="http://schemas.microsoft.com/office/drawing/2014/main" id="{D6231FD9-D536-47AF-AF41-495BF0F212EA}"/>
                </a:ext>
              </a:extLst>
            </p:cNvPr>
            <p:cNvSpPr/>
            <p:nvPr/>
          </p:nvSpPr>
          <p:spPr>
            <a:xfrm>
              <a:off x="72390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6326" name="TextBox 9">
              <a:extLst>
                <a:ext uri="{FF2B5EF4-FFF2-40B4-BE49-F238E27FC236}">
                  <a16:creationId xmlns:a16="http://schemas.microsoft.com/office/drawing/2014/main" id="{A85D8A67-9E5B-4ECC-8FB7-51F2C6EF8179}"/>
                </a:ext>
              </a:extLst>
            </p:cNvPr>
            <p:cNvSpPr txBox="1">
              <a:spLocks noChangeArrowheads="1"/>
            </p:cNvSpPr>
            <p:nvPr/>
          </p:nvSpPr>
          <p:spPr bwMode="auto">
            <a:xfrm>
              <a:off x="73152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28E88-4B9C-4881-926D-C174CE9A43ED}"/>
              </a:ext>
            </a:extLst>
          </p:cNvPr>
          <p:cNvSpPr/>
          <p:nvPr/>
        </p:nvSpPr>
        <p:spPr>
          <a:xfrm>
            <a:off x="2971800" y="609600"/>
            <a:ext cx="3200400" cy="533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7" name="Title 1">
            <a:extLst>
              <a:ext uri="{FF2B5EF4-FFF2-40B4-BE49-F238E27FC236}">
                <a16:creationId xmlns:a16="http://schemas.microsoft.com/office/drawing/2014/main" id="{7BCAAB73-7631-4696-AB5E-111D7B1432F0}"/>
              </a:ext>
            </a:extLst>
          </p:cNvPr>
          <p:cNvSpPr>
            <a:spLocks noGrp="1"/>
          </p:cNvSpPr>
          <p:nvPr>
            <p:ph type="title"/>
          </p:nvPr>
        </p:nvSpPr>
        <p:spPr>
          <a:xfrm>
            <a:off x="2286000" y="0"/>
            <a:ext cx="4495800" cy="1143000"/>
          </a:xfrm>
        </p:spPr>
        <p:txBody>
          <a:bodyPr/>
          <a:lstStyle/>
          <a:p>
            <a:pPr eaLnBrk="1" hangingPunct="1"/>
            <a:r>
              <a:rPr lang="en-US" altLang="en-US" sz="3200" b="1" i="1">
                <a:solidFill>
                  <a:srgbClr val="800000"/>
                </a:solidFill>
              </a:rPr>
              <a:t>Currents from Cuba</a:t>
            </a:r>
            <a:br>
              <a:rPr lang="en-US" altLang="en-US" sz="3200" b="1"/>
            </a:br>
            <a:r>
              <a:rPr lang="en-US" altLang="en-US" sz="3200" b="1">
                <a:solidFill>
                  <a:schemeClr val="bg1"/>
                </a:solidFill>
              </a:rPr>
              <a:t>Vocabulary Quiz</a:t>
            </a:r>
          </a:p>
        </p:txBody>
      </p:sp>
      <p:sp>
        <p:nvSpPr>
          <p:cNvPr id="57348" name="Content Placeholder 2">
            <a:extLst>
              <a:ext uri="{FF2B5EF4-FFF2-40B4-BE49-F238E27FC236}">
                <a16:creationId xmlns:a16="http://schemas.microsoft.com/office/drawing/2014/main" id="{0D860021-8337-4FE7-97A0-EE05300B99AC}"/>
              </a:ext>
            </a:extLst>
          </p:cNvPr>
          <p:cNvSpPr>
            <a:spLocks noGrp="1"/>
          </p:cNvSpPr>
          <p:nvPr>
            <p:ph idx="1"/>
          </p:nvPr>
        </p:nvSpPr>
        <p:spPr>
          <a:xfrm>
            <a:off x="228600" y="1752600"/>
            <a:ext cx="3200400" cy="5029200"/>
          </a:xfrm>
        </p:spPr>
        <p:txBody>
          <a:bodyPr/>
          <a:lstStyle/>
          <a:p>
            <a:pPr marL="457200" indent="-457200" eaLnBrk="1" hangingPunct="1">
              <a:buFont typeface="Arial" panose="020B0604020202020204" pitchFamily="34" charset="0"/>
              <a:buAutoNum type="arabicPeriod"/>
            </a:pPr>
            <a:r>
              <a:rPr lang="en-US" altLang="en-US" sz="2400" b="1" i="1"/>
              <a:t>Endemic Species- </a:t>
            </a:r>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r>
              <a:rPr lang="en-US" altLang="en-US" sz="2400" b="1" i="1"/>
              <a:t>Biodiversity-</a:t>
            </a:r>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r>
              <a:rPr lang="en-US" altLang="en-US" sz="2400" b="1" i="1"/>
              <a:t>Exotic Species-</a:t>
            </a:r>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r>
              <a:rPr lang="en-US" altLang="en-US" sz="2400" b="1" i="1"/>
              <a:t>invasive Species-</a:t>
            </a:r>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r>
              <a:rPr lang="en-US" altLang="en-US" sz="2400" b="1" i="1"/>
              <a:t> Limestone-</a:t>
            </a:r>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endParaRPr lang="en-US" altLang="en-US" sz="2400" b="1" i="1"/>
          </a:p>
          <a:p>
            <a:pPr marL="457200" indent="-457200" eaLnBrk="1" hangingPunct="1">
              <a:buFont typeface="Arial" panose="020B0604020202020204" pitchFamily="34" charset="0"/>
              <a:buAutoNum type="arabicPeriod"/>
            </a:pPr>
            <a:endParaRPr lang="en-US" altLang="en-US" sz="2400"/>
          </a:p>
        </p:txBody>
      </p:sp>
      <p:sp>
        <p:nvSpPr>
          <p:cNvPr id="57349" name="Content Placeholder 2">
            <a:extLst>
              <a:ext uri="{FF2B5EF4-FFF2-40B4-BE49-F238E27FC236}">
                <a16:creationId xmlns:a16="http://schemas.microsoft.com/office/drawing/2014/main" id="{08DD6379-CE1D-4681-AC9A-C7360B0B1D19}"/>
              </a:ext>
            </a:extLst>
          </p:cNvPr>
          <p:cNvSpPr txBox="1">
            <a:spLocks/>
          </p:cNvSpPr>
          <p:nvPr/>
        </p:nvSpPr>
        <p:spPr bwMode="auto">
          <a:xfrm>
            <a:off x="3581400" y="1752600"/>
            <a:ext cx="5410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AutoNum type="alphaUcPeriod"/>
            </a:pPr>
            <a:r>
              <a:rPr lang="en-US" altLang="en-US" sz="2000" i="1"/>
              <a:t>a</a:t>
            </a:r>
            <a:r>
              <a:rPr lang="en-US" altLang="en-US" sz="2000" b="1" i="1"/>
              <a:t> </a:t>
            </a:r>
            <a:r>
              <a:rPr lang="en-US" altLang="en-US" sz="2000" i="1"/>
              <a:t>species that is non-native to the ecosystem and whose introduction causes or is likely to cause economic or environmental harm or harm to human health</a:t>
            </a:r>
            <a:endParaRPr lang="en-US" altLang="en-US" sz="2000" b="1" i="1"/>
          </a:p>
          <a:p>
            <a:pPr eaLnBrk="1" hangingPunct="1">
              <a:buFontTx/>
              <a:buAutoNum type="alphaUcPeriod" startAt="2"/>
            </a:pPr>
            <a:r>
              <a:rPr lang="en-US" altLang="en-US" sz="2000" i="1"/>
              <a:t>plants and animals that exist only in one geographic region</a:t>
            </a:r>
            <a:r>
              <a:rPr lang="en-US" altLang="en-US" sz="2000" b="1" i="1"/>
              <a:t> </a:t>
            </a:r>
          </a:p>
          <a:p>
            <a:pPr eaLnBrk="1" hangingPunct="1">
              <a:buFontTx/>
              <a:buAutoNum type="alphaUcPeriod" startAt="3"/>
            </a:pPr>
            <a:r>
              <a:rPr lang="en-US" altLang="en-US" sz="2000" i="1"/>
              <a:t>species of plants or animals that are growing in a nonnative environment</a:t>
            </a:r>
          </a:p>
          <a:p>
            <a:pPr eaLnBrk="1" hangingPunct="1">
              <a:buFontTx/>
              <a:buAutoNum type="alphaUcPeriod" startAt="4"/>
            </a:pPr>
            <a:r>
              <a:rPr lang="en-US" altLang="en-US" sz="2000" i="1"/>
              <a:t>a sedimentary rock composed of crystallized calcium carbonate (CaCO3)</a:t>
            </a:r>
          </a:p>
          <a:p>
            <a:pPr eaLnBrk="1" hangingPunct="1">
              <a:buFontTx/>
              <a:buAutoNum type="alphaUcPeriod" startAt="4"/>
            </a:pPr>
            <a:r>
              <a:rPr lang="en-US" altLang="en-US" sz="2000" i="1"/>
              <a:t>refers to the variety and variability of life on Earth</a:t>
            </a:r>
          </a:p>
          <a:p>
            <a:pPr eaLnBrk="1" hangingPunct="1">
              <a:buFontTx/>
              <a:buAutoNum type="alphaUcPeriod" startAt="4"/>
            </a:pPr>
            <a:endParaRPr lang="en-US" altLang="en-US" sz="1800"/>
          </a:p>
        </p:txBody>
      </p:sp>
      <p:cxnSp>
        <p:nvCxnSpPr>
          <p:cNvPr id="6" name="Straight Connector 5">
            <a:extLst>
              <a:ext uri="{FF2B5EF4-FFF2-40B4-BE49-F238E27FC236}">
                <a16:creationId xmlns:a16="http://schemas.microsoft.com/office/drawing/2014/main" id="{07A0C854-7B4E-4B8B-B3B1-2F13A9DE3B34}"/>
              </a:ext>
            </a:extLst>
          </p:cNvPr>
          <p:cNvCxnSpPr/>
          <p:nvPr/>
        </p:nvCxnSpPr>
        <p:spPr>
          <a:xfrm rot="5400000">
            <a:off x="1371601" y="3733800"/>
            <a:ext cx="3962400" cy="3175"/>
          </a:xfrm>
          <a:prstGeom prst="line">
            <a:avLst/>
          </a:prstGeom>
          <a:ln w="508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CC204-A086-402E-BCE2-796406DA8B4F}"/>
              </a:ext>
            </a:extLst>
          </p:cNvPr>
          <p:cNvSpPr>
            <a:spLocks noGrp="1"/>
          </p:cNvSpPr>
          <p:nvPr>
            <p:ph idx="1"/>
          </p:nvPr>
        </p:nvSpPr>
        <p:spPr>
          <a:xfrm>
            <a:off x="457200" y="685800"/>
            <a:ext cx="2667000" cy="5257800"/>
          </a:xfrm>
        </p:spPr>
        <p:txBody>
          <a:bodyPr rtlCol="0">
            <a:normAutofit/>
          </a:bodyPr>
          <a:lstStyle/>
          <a:p>
            <a:pPr marL="457200" indent="-457200" eaLnBrk="1" fontAlgn="auto" hangingPunct="1">
              <a:spcAft>
                <a:spcPts val="0"/>
              </a:spcAft>
              <a:buFont typeface="Arial" panose="020B0604020202020204" pitchFamily="34" charset="0"/>
              <a:buNone/>
              <a:defRPr/>
            </a:pPr>
            <a:r>
              <a:rPr lang="en-US" sz="2400" b="1" i="1" dirty="0"/>
              <a:t>6.    Brackish-</a:t>
            </a:r>
          </a:p>
          <a:p>
            <a:pPr marL="457200" indent="-457200" eaLnBrk="1" fontAlgn="auto" hangingPunct="1">
              <a:spcAft>
                <a:spcPts val="0"/>
              </a:spcAft>
              <a:buFont typeface="Arial" panose="020B0604020202020204" pitchFamily="34" charset="0"/>
              <a:buNone/>
              <a:defRPr/>
            </a:pPr>
            <a:endParaRPr lang="en-US" sz="2400" b="1" i="1" dirty="0"/>
          </a:p>
          <a:p>
            <a:pPr marL="457200" indent="-457200" eaLnBrk="1" fontAlgn="auto" hangingPunct="1">
              <a:spcAft>
                <a:spcPts val="0"/>
              </a:spcAft>
              <a:buFont typeface="Arial" panose="020B0604020202020204" pitchFamily="34" charset="0"/>
              <a:buNone/>
              <a:defRPr/>
            </a:pPr>
            <a:r>
              <a:rPr lang="en-US" sz="2400" b="1" i="1" dirty="0"/>
              <a:t>7.    Estuary-</a:t>
            </a:r>
          </a:p>
          <a:p>
            <a:pPr marL="457200" indent="-457200" eaLnBrk="1" fontAlgn="auto" hangingPunct="1">
              <a:spcAft>
                <a:spcPts val="0"/>
              </a:spcAft>
              <a:buFont typeface="Arial" panose="020B0604020202020204" pitchFamily="34" charset="0"/>
              <a:buAutoNum type="arabicPeriod"/>
              <a:defRPr/>
            </a:pPr>
            <a:endParaRPr lang="en-US" sz="2400" b="1" i="1" dirty="0"/>
          </a:p>
          <a:p>
            <a:pPr marL="457200" indent="-457200" eaLnBrk="1" fontAlgn="auto" hangingPunct="1">
              <a:spcAft>
                <a:spcPts val="0"/>
              </a:spcAft>
              <a:buFont typeface="Arial" panose="020B0604020202020204" pitchFamily="34" charset="0"/>
              <a:buNone/>
              <a:defRPr/>
            </a:pPr>
            <a:r>
              <a:rPr lang="en-US" sz="2400" b="1" i="1" dirty="0"/>
              <a:t>8.    Coral polyp-</a:t>
            </a:r>
          </a:p>
          <a:p>
            <a:pPr marL="457200" indent="-457200" eaLnBrk="1" fontAlgn="auto" hangingPunct="1">
              <a:spcAft>
                <a:spcPts val="0"/>
              </a:spcAft>
              <a:buFont typeface="Arial" panose="020B0604020202020204" pitchFamily="34" charset="0"/>
              <a:buAutoNum type="arabicPeriod"/>
              <a:defRPr/>
            </a:pPr>
            <a:endParaRPr lang="en-US" sz="2400" b="1" i="1" dirty="0"/>
          </a:p>
          <a:p>
            <a:pPr marL="457200" indent="-457200" eaLnBrk="1" fontAlgn="auto" hangingPunct="1">
              <a:spcAft>
                <a:spcPts val="0"/>
              </a:spcAft>
              <a:buFont typeface="Arial" panose="020B0604020202020204" pitchFamily="34" charset="0"/>
              <a:buNone/>
              <a:defRPr/>
            </a:pPr>
            <a:r>
              <a:rPr lang="en-US" sz="2400" b="1" i="1" dirty="0"/>
              <a:t>9.    Mutualism-</a:t>
            </a:r>
          </a:p>
          <a:p>
            <a:pPr marL="457200" indent="-457200" eaLnBrk="1" fontAlgn="auto" hangingPunct="1">
              <a:spcAft>
                <a:spcPts val="0"/>
              </a:spcAft>
              <a:buFont typeface="Arial" panose="020B0604020202020204" pitchFamily="34" charset="0"/>
              <a:buAutoNum type="arabicPeriod"/>
              <a:defRPr/>
            </a:pPr>
            <a:endParaRPr lang="en-US" sz="2400" b="1" i="1" dirty="0"/>
          </a:p>
          <a:p>
            <a:pPr marL="457200" indent="-457200" eaLnBrk="1" fontAlgn="auto" hangingPunct="1">
              <a:spcAft>
                <a:spcPts val="0"/>
              </a:spcAft>
              <a:buFont typeface="Arial" panose="020B0604020202020204" pitchFamily="34" charset="0"/>
              <a:buNone/>
              <a:defRPr/>
            </a:pPr>
            <a:r>
              <a:rPr lang="en-US" sz="2400" b="1" i="1" dirty="0"/>
              <a:t>10.  Archipelago-</a:t>
            </a:r>
          </a:p>
          <a:p>
            <a:pPr eaLnBrk="1" fontAlgn="auto" hangingPunct="1">
              <a:spcAft>
                <a:spcPts val="0"/>
              </a:spcAft>
              <a:defRPr/>
            </a:pPr>
            <a:endParaRPr lang="en-US" dirty="0"/>
          </a:p>
        </p:txBody>
      </p:sp>
      <p:sp>
        <p:nvSpPr>
          <p:cNvPr id="58371" name="Content Placeholder 2">
            <a:extLst>
              <a:ext uri="{FF2B5EF4-FFF2-40B4-BE49-F238E27FC236}">
                <a16:creationId xmlns:a16="http://schemas.microsoft.com/office/drawing/2014/main" id="{4D03301A-93F3-473F-9833-35839774D8A1}"/>
              </a:ext>
            </a:extLst>
          </p:cNvPr>
          <p:cNvSpPr txBox="1">
            <a:spLocks/>
          </p:cNvSpPr>
          <p:nvPr/>
        </p:nvSpPr>
        <p:spPr bwMode="auto">
          <a:xfrm>
            <a:off x="3581400" y="685800"/>
            <a:ext cx="5410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i="1">
                <a:solidFill>
                  <a:srgbClr val="222222"/>
                </a:solidFill>
                <a:cs typeface="Calibri" panose="020F0502020204030204" pitchFamily="34" charset="0"/>
              </a:rPr>
              <a:t>F.      a symbiotic relationship between </a:t>
            </a:r>
            <a:r>
              <a:rPr lang="en-US" altLang="en-US" sz="2000" i="1">
                <a:cs typeface="Calibri" panose="020F0502020204030204" pitchFamily="34" charset="0"/>
              </a:rPr>
              <a:t>two organisms of different species in which each individual benefits</a:t>
            </a:r>
            <a:endParaRPr lang="en-US" altLang="en-US" sz="2000" b="1" i="1"/>
          </a:p>
          <a:p>
            <a:pPr eaLnBrk="1" hangingPunct="1">
              <a:buFontTx/>
              <a:buNone/>
            </a:pPr>
            <a:r>
              <a:rPr lang="en-US" altLang="en-US" sz="2000" i="1"/>
              <a:t>G.     a partially enclosed coastal body of brackish water with one or more rivers or streams flowing into it, and with a free connection to the open sea</a:t>
            </a:r>
            <a:endParaRPr lang="en-US" altLang="en-US" sz="2000" b="1" i="1"/>
          </a:p>
          <a:p>
            <a:pPr eaLnBrk="1" hangingPunct="1">
              <a:buFontTx/>
              <a:buNone/>
            </a:pPr>
            <a:r>
              <a:rPr lang="en-US" altLang="en-US" sz="2000" i="1"/>
              <a:t>H.     a chain or cluster of islands</a:t>
            </a:r>
          </a:p>
          <a:p>
            <a:pPr eaLnBrk="1" hangingPunct="1">
              <a:buFontTx/>
              <a:buNone/>
            </a:pPr>
            <a:r>
              <a:rPr lang="en-US" altLang="en-US" sz="2000" i="1"/>
              <a:t>I.      water that has more salinity (salt content) than fresh water, but not as much as seawater. It may result from mixing of seawater with fresh water, as in estuaries, </a:t>
            </a:r>
          </a:p>
          <a:p>
            <a:pPr eaLnBrk="1" hangingPunct="1">
              <a:buFontTx/>
              <a:buNone/>
            </a:pPr>
            <a:r>
              <a:rPr lang="en-US" altLang="en-US" sz="2000" i="1"/>
              <a:t>J.      an individual coral animal</a:t>
            </a:r>
            <a:endParaRPr lang="en-US" altLang="en-US" sz="1800"/>
          </a:p>
        </p:txBody>
      </p:sp>
      <p:cxnSp>
        <p:nvCxnSpPr>
          <p:cNvPr id="5" name="Straight Connector 4">
            <a:extLst>
              <a:ext uri="{FF2B5EF4-FFF2-40B4-BE49-F238E27FC236}">
                <a16:creationId xmlns:a16="http://schemas.microsoft.com/office/drawing/2014/main" id="{564243C2-985A-44B7-87E4-F6E764BAF333}"/>
              </a:ext>
            </a:extLst>
          </p:cNvPr>
          <p:cNvCxnSpPr/>
          <p:nvPr/>
        </p:nvCxnSpPr>
        <p:spPr>
          <a:xfrm rot="5400000">
            <a:off x="1143794" y="2818606"/>
            <a:ext cx="4419600" cy="1588"/>
          </a:xfrm>
          <a:prstGeom prst="line">
            <a:avLst/>
          </a:prstGeom>
          <a:ln w="508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725693-685E-4568-B246-9D950BDE544A}"/>
              </a:ext>
            </a:extLst>
          </p:cNvPr>
          <p:cNvSpPr/>
          <p:nvPr/>
        </p:nvSpPr>
        <p:spPr>
          <a:xfrm>
            <a:off x="0" y="228600"/>
            <a:ext cx="91440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195" name="Content Placeholder 2">
            <a:extLst>
              <a:ext uri="{FF2B5EF4-FFF2-40B4-BE49-F238E27FC236}">
                <a16:creationId xmlns:a16="http://schemas.microsoft.com/office/drawing/2014/main" id="{473BE4E3-D078-424E-94AF-47106FDF8E87}"/>
              </a:ext>
            </a:extLst>
          </p:cNvPr>
          <p:cNvSpPr>
            <a:spLocks noGrp="1"/>
          </p:cNvSpPr>
          <p:nvPr>
            <p:ph idx="1"/>
          </p:nvPr>
        </p:nvSpPr>
        <p:spPr>
          <a:xfrm>
            <a:off x="457200" y="381000"/>
            <a:ext cx="8229600" cy="1143000"/>
          </a:xfrm>
        </p:spPr>
        <p:txBody>
          <a:bodyPr/>
          <a:lstStyle/>
          <a:p>
            <a:pPr eaLnBrk="1" hangingPunct="1">
              <a:buFont typeface="Arial" panose="020B0604020202020204" pitchFamily="34" charset="0"/>
              <a:buNone/>
            </a:pPr>
            <a:r>
              <a:rPr lang="en-US" altLang="en-US" sz="2800" b="1" i="1"/>
              <a:t>    Endemic Species- </a:t>
            </a:r>
            <a:r>
              <a:rPr lang="en-US" altLang="en-US" sz="2800" i="1"/>
              <a:t>plants and animals that exist only in one geographic region.</a:t>
            </a:r>
          </a:p>
        </p:txBody>
      </p:sp>
      <p:sp>
        <p:nvSpPr>
          <p:cNvPr id="4" name="Content Placeholder 2">
            <a:extLst>
              <a:ext uri="{FF2B5EF4-FFF2-40B4-BE49-F238E27FC236}">
                <a16:creationId xmlns:a16="http://schemas.microsoft.com/office/drawing/2014/main" id="{5F3367E3-116B-4727-8F68-8E620F28E7B0}"/>
              </a:ext>
            </a:extLst>
          </p:cNvPr>
          <p:cNvSpPr txBox="1">
            <a:spLocks/>
          </p:cNvSpPr>
          <p:nvPr/>
        </p:nvSpPr>
        <p:spPr>
          <a:xfrm>
            <a:off x="3657600" y="1905000"/>
            <a:ext cx="5181600" cy="4038600"/>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anose="020B0604020202020204" pitchFamily="34" charset="0"/>
              <a:buChar char="•"/>
              <a:defRPr/>
            </a:pPr>
            <a:r>
              <a:rPr lang="en-US" sz="2600" dirty="0">
                <a:latin typeface="+mn-lt"/>
                <a:cs typeface="+mn-cs"/>
              </a:rPr>
              <a:t>Islands usually have much higher percentages of endemic species than nearby continents. Famous examples are the Galapagos Islands where 97 percent of its land mammals and reptiles are endemic, and Madagascar, home to more than 8000 endemic plants and animals.</a:t>
            </a:r>
          </a:p>
          <a:p>
            <a:pPr marL="342900" indent="-342900" eaLnBrk="1" fontAlgn="auto" hangingPunct="1">
              <a:spcBef>
                <a:spcPct val="20000"/>
              </a:spcBef>
              <a:spcAft>
                <a:spcPts val="0"/>
              </a:spcAft>
              <a:buFont typeface="Arial" panose="020B0604020202020204" pitchFamily="34" charset="0"/>
              <a:buChar char="•"/>
              <a:defRPr/>
            </a:pPr>
            <a:endParaRPr lang="en-US" sz="2600" dirty="0">
              <a:latin typeface="+mn-lt"/>
              <a:cs typeface="+mn-cs"/>
            </a:endParaRPr>
          </a:p>
          <a:p>
            <a:pPr marL="342900" indent="-342900" eaLnBrk="1" fontAlgn="auto" hangingPunct="1">
              <a:spcBef>
                <a:spcPct val="20000"/>
              </a:spcBef>
              <a:spcAft>
                <a:spcPts val="0"/>
              </a:spcAft>
              <a:buFont typeface="Arial" panose="020B0604020202020204" pitchFamily="34" charset="0"/>
              <a:buChar char="•"/>
              <a:defRPr/>
            </a:pPr>
            <a:r>
              <a:rPr lang="en-US" sz="2600" dirty="0">
                <a:latin typeface="+mn-lt"/>
                <a:cs typeface="+mn-cs"/>
              </a:rPr>
              <a:t>This is why islands are considered to be biodiversity hotspots.</a:t>
            </a:r>
          </a:p>
          <a:p>
            <a:pPr marL="342900" indent="-342900" eaLnBrk="1" fontAlgn="auto" hangingPunct="1">
              <a:spcBef>
                <a:spcPct val="20000"/>
              </a:spcBef>
              <a:spcAft>
                <a:spcPts val="0"/>
              </a:spcAft>
              <a:buFont typeface="Arial" panose="020B0604020202020204" pitchFamily="34" charset="0"/>
              <a:buChar char="•"/>
              <a:defRPr/>
            </a:pPr>
            <a:endParaRPr lang="en-US" sz="2800" dirty="0">
              <a:latin typeface="+mn-lt"/>
              <a:cs typeface="+mn-cs"/>
            </a:endParaRPr>
          </a:p>
          <a:p>
            <a:pPr marL="342900" indent="-342900" eaLnBrk="1" fontAlgn="auto" hangingPunct="1">
              <a:spcBef>
                <a:spcPct val="20000"/>
              </a:spcBef>
              <a:spcAft>
                <a:spcPts val="0"/>
              </a:spcAft>
              <a:buFont typeface="Arial" panose="020B0604020202020204" pitchFamily="34" charset="0"/>
              <a:buChar char="•"/>
              <a:defRPr/>
            </a:pPr>
            <a:endParaRPr lang="en-US" sz="2800" dirty="0">
              <a:latin typeface="+mn-lt"/>
              <a:cs typeface="+mn-cs"/>
            </a:endParaRPr>
          </a:p>
        </p:txBody>
      </p:sp>
      <p:pic>
        <p:nvPicPr>
          <p:cNvPr id="8197" name="Picture 7" descr="trogon.jpg">
            <a:extLst>
              <a:ext uri="{FF2B5EF4-FFF2-40B4-BE49-F238E27FC236}">
                <a16:creationId xmlns:a16="http://schemas.microsoft.com/office/drawing/2014/main" id="{2FDDDAA2-FDDD-4361-BA8E-DA993071754C}"/>
              </a:ext>
            </a:extLst>
          </p:cNvPr>
          <p:cNvPicPr>
            <a:picLocks noChangeAspect="1"/>
          </p:cNvPicPr>
          <p:nvPr/>
        </p:nvPicPr>
        <p:blipFill>
          <a:blip r:embed="rId2">
            <a:extLst>
              <a:ext uri="{28A0092B-C50C-407E-A947-70E740481C1C}">
                <a14:useLocalDpi xmlns:a14="http://schemas.microsoft.com/office/drawing/2010/main" val="0"/>
              </a:ext>
            </a:extLst>
          </a:blip>
          <a:srcRect l="11971" r="29074"/>
          <a:stretch>
            <a:fillRect/>
          </a:stretch>
        </p:blipFill>
        <p:spPr bwMode="auto">
          <a:xfrm>
            <a:off x="4763" y="1828800"/>
            <a:ext cx="3348037"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SKern logo.png">
            <a:extLst>
              <a:ext uri="{FF2B5EF4-FFF2-40B4-BE49-F238E27FC236}">
                <a16:creationId xmlns:a16="http://schemas.microsoft.com/office/drawing/2014/main" id="{2BA3F7D2-95BB-4EC6-A207-024EEDCA1791}"/>
              </a:ext>
            </a:extLst>
          </p:cNvPr>
          <p:cNvPicPr>
            <a:picLocks noChangeAspect="1"/>
          </p:cNvPicPr>
          <p:nvPr/>
        </p:nvPicPr>
        <p:blipFill>
          <a:blip r:embed="rId3" cstate="print">
            <a:duotone>
              <a:prstClr val="black"/>
              <a:schemeClr val="accent3">
                <a:tint val="45000"/>
                <a:satMod val="400000"/>
              </a:schemeClr>
            </a:duotone>
            <a:lum bright="100000" contrast="1000"/>
          </a:blip>
          <a:stretch>
            <a:fillRect/>
          </a:stretch>
        </p:blipFill>
        <p:spPr>
          <a:xfrm>
            <a:off x="2438400" y="5334000"/>
            <a:ext cx="838200" cy="230322"/>
          </a:xfrm>
          <a:prstGeom prst="rect">
            <a:avLst/>
          </a:prstGeom>
          <a:noFill/>
        </p:spPr>
      </p:pic>
      <p:sp>
        <p:nvSpPr>
          <p:cNvPr id="11" name="Rectangle 10">
            <a:extLst>
              <a:ext uri="{FF2B5EF4-FFF2-40B4-BE49-F238E27FC236}">
                <a16:creationId xmlns:a16="http://schemas.microsoft.com/office/drawing/2014/main" id="{02DE2C77-E74D-4064-A3E4-25CAF651CB1C}"/>
              </a:ext>
            </a:extLst>
          </p:cNvPr>
          <p:cNvSpPr/>
          <p:nvPr/>
        </p:nvSpPr>
        <p:spPr>
          <a:xfrm>
            <a:off x="0" y="5715000"/>
            <a:ext cx="3352800" cy="3048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2DF2E415-22D6-4523-B210-F7D2B44D30DF}"/>
              </a:ext>
            </a:extLst>
          </p:cNvPr>
          <p:cNvSpPr txBox="1"/>
          <p:nvPr/>
        </p:nvSpPr>
        <p:spPr>
          <a:xfrm>
            <a:off x="838200" y="5638800"/>
            <a:ext cx="1524000" cy="369888"/>
          </a:xfrm>
          <a:prstGeom prst="rect">
            <a:avLst/>
          </a:prstGeom>
          <a:noFill/>
        </p:spPr>
        <p:txBody>
          <a:bodyPr>
            <a:spAutoFit/>
          </a:bodyPr>
          <a:lstStyle/>
          <a:p>
            <a:pPr eaLnBrk="1" fontAlgn="auto" hangingPunct="1">
              <a:spcBef>
                <a:spcPts val="0"/>
              </a:spcBef>
              <a:spcAft>
                <a:spcPts val="0"/>
              </a:spcAft>
              <a:defRPr/>
            </a:pPr>
            <a:r>
              <a:rPr lang="en-US" dirty="0">
                <a:solidFill>
                  <a:schemeClr val="accent3">
                    <a:lumMod val="40000"/>
                    <a:lumOff val="60000"/>
                  </a:schemeClr>
                </a:solidFill>
                <a:latin typeface="+mn-lt"/>
                <a:cs typeface="+mn-cs"/>
              </a:rPr>
              <a:t>Cuban trogon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72754E-4A03-48B6-B6DE-45C16CADFCD9}"/>
              </a:ext>
            </a:extLst>
          </p:cNvPr>
          <p:cNvSpPr/>
          <p:nvPr/>
        </p:nvSpPr>
        <p:spPr>
          <a:xfrm>
            <a:off x="0" y="304800"/>
            <a:ext cx="914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19" name="Content Placeholder 2">
            <a:extLst>
              <a:ext uri="{FF2B5EF4-FFF2-40B4-BE49-F238E27FC236}">
                <a16:creationId xmlns:a16="http://schemas.microsoft.com/office/drawing/2014/main" id="{CC1EB5BE-E673-4725-80D3-7AD524348ABF}"/>
              </a:ext>
            </a:extLst>
          </p:cNvPr>
          <p:cNvSpPr>
            <a:spLocks noGrp="1"/>
          </p:cNvSpPr>
          <p:nvPr>
            <p:ph idx="1"/>
          </p:nvPr>
        </p:nvSpPr>
        <p:spPr>
          <a:xfrm>
            <a:off x="457200" y="304800"/>
            <a:ext cx="8229600" cy="1143000"/>
          </a:xfrm>
        </p:spPr>
        <p:txBody>
          <a:bodyPr/>
          <a:lstStyle/>
          <a:p>
            <a:pPr eaLnBrk="1" hangingPunct="1">
              <a:buFont typeface="Arial" panose="020B0604020202020204" pitchFamily="34" charset="0"/>
              <a:buNone/>
            </a:pPr>
            <a:r>
              <a:rPr lang="en-US" altLang="en-US" sz="2800" b="1" i="1"/>
              <a:t>    Biodiversity- </a:t>
            </a:r>
            <a:r>
              <a:rPr lang="en-US" altLang="en-US" sz="2800" i="1"/>
              <a:t>refers to the variety and variability of life on Earth</a:t>
            </a:r>
          </a:p>
          <a:p>
            <a:pPr eaLnBrk="1" hangingPunct="1">
              <a:buFont typeface="Arial" panose="020B0604020202020204" pitchFamily="34" charset="0"/>
              <a:buNone/>
            </a:pPr>
            <a:endParaRPr lang="en-US" altLang="en-US" sz="2800" i="1"/>
          </a:p>
        </p:txBody>
      </p:sp>
      <p:sp>
        <p:nvSpPr>
          <p:cNvPr id="9220" name="Content Placeholder 2">
            <a:extLst>
              <a:ext uri="{FF2B5EF4-FFF2-40B4-BE49-F238E27FC236}">
                <a16:creationId xmlns:a16="http://schemas.microsoft.com/office/drawing/2014/main" id="{28647127-4299-4805-9082-2E2DD4144B42}"/>
              </a:ext>
            </a:extLst>
          </p:cNvPr>
          <p:cNvSpPr txBox="1">
            <a:spLocks/>
          </p:cNvSpPr>
          <p:nvPr/>
        </p:nvSpPr>
        <p:spPr bwMode="auto">
          <a:xfrm>
            <a:off x="381000" y="5029200"/>
            <a:ext cx="8458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400"/>
              <a:t>The island of Cuba is also famous for its unique flora and fauna. As much as half of its plant species, and one third of its vertebrates are found nowhere else in the world.</a:t>
            </a:r>
          </a:p>
          <a:p>
            <a:pPr eaLnBrk="1" hangingPunct="1"/>
            <a:endParaRPr lang="en-US" altLang="en-US" sz="2800"/>
          </a:p>
        </p:txBody>
      </p:sp>
      <p:pic>
        <p:nvPicPr>
          <p:cNvPr id="9221" name="Picture 5" descr="Vinales landscape 1.jpg">
            <a:extLst>
              <a:ext uri="{FF2B5EF4-FFF2-40B4-BE49-F238E27FC236}">
                <a16:creationId xmlns:a16="http://schemas.microsoft.com/office/drawing/2014/main" id="{EFD53D4C-8B01-4144-9FA6-1D433CBBA0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0"/>
            <a:ext cx="45720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SKern logo.png">
            <a:extLst>
              <a:ext uri="{FF2B5EF4-FFF2-40B4-BE49-F238E27FC236}">
                <a16:creationId xmlns:a16="http://schemas.microsoft.com/office/drawing/2014/main" id="{74BCC94F-9B4F-42C9-97A6-BAEC272FF0FD}"/>
              </a:ext>
            </a:extLst>
          </p:cNvPr>
          <p:cNvPicPr>
            <a:picLocks noChangeAspect="1"/>
          </p:cNvPicPr>
          <p:nvPr/>
        </p:nvPicPr>
        <p:blipFill>
          <a:blip r:embed="rId3" cstate="print">
            <a:duotone>
              <a:prstClr val="black"/>
              <a:schemeClr val="accent3">
                <a:tint val="45000"/>
                <a:satMod val="400000"/>
              </a:schemeClr>
            </a:duotone>
            <a:lum bright="100000" contrast="1000"/>
          </a:blip>
          <a:stretch>
            <a:fillRect/>
          </a:stretch>
        </p:blipFill>
        <p:spPr>
          <a:xfrm>
            <a:off x="2133600" y="4267200"/>
            <a:ext cx="838200" cy="230322"/>
          </a:xfrm>
          <a:prstGeom prst="rect">
            <a:avLst/>
          </a:prstGeom>
          <a:noFill/>
        </p:spPr>
      </p:pic>
      <p:sp>
        <p:nvSpPr>
          <p:cNvPr id="8" name="Rectangle 7">
            <a:extLst>
              <a:ext uri="{FF2B5EF4-FFF2-40B4-BE49-F238E27FC236}">
                <a16:creationId xmlns:a16="http://schemas.microsoft.com/office/drawing/2014/main" id="{5C7D07AC-D80F-48A7-93AE-C82E261F248F}"/>
              </a:ext>
            </a:extLst>
          </p:cNvPr>
          <p:cNvSpPr/>
          <p:nvPr/>
        </p:nvSpPr>
        <p:spPr>
          <a:xfrm>
            <a:off x="2057400" y="4648200"/>
            <a:ext cx="4572000" cy="3048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C597294B-6D84-4A6C-B201-695817917ACF}"/>
              </a:ext>
            </a:extLst>
          </p:cNvPr>
          <p:cNvSpPr txBox="1"/>
          <p:nvPr/>
        </p:nvSpPr>
        <p:spPr>
          <a:xfrm>
            <a:off x="3276600" y="4572000"/>
            <a:ext cx="2438400" cy="369888"/>
          </a:xfrm>
          <a:prstGeom prst="rect">
            <a:avLst/>
          </a:prstGeom>
          <a:noFill/>
        </p:spPr>
        <p:txBody>
          <a:bodyPr>
            <a:spAutoFit/>
          </a:bodyPr>
          <a:lstStyle/>
          <a:p>
            <a:pPr eaLnBrk="1" fontAlgn="auto" hangingPunct="1">
              <a:spcBef>
                <a:spcPts val="0"/>
              </a:spcBef>
              <a:spcAft>
                <a:spcPts val="0"/>
              </a:spcAft>
              <a:defRPr/>
            </a:pPr>
            <a:r>
              <a:rPr lang="en-US" dirty="0" err="1">
                <a:solidFill>
                  <a:schemeClr val="bg2">
                    <a:lumMod val="50000"/>
                  </a:schemeClr>
                </a:solidFill>
                <a:latin typeface="+mn-lt"/>
                <a:cs typeface="+mn-cs"/>
              </a:rPr>
              <a:t>Vinales</a:t>
            </a:r>
            <a:r>
              <a:rPr lang="en-US" dirty="0">
                <a:solidFill>
                  <a:schemeClr val="bg2">
                    <a:lumMod val="50000"/>
                  </a:schemeClr>
                </a:solidFill>
                <a:latin typeface="+mn-lt"/>
                <a:cs typeface="+mn-cs"/>
              </a:rPr>
              <a:t> Valley, Cuba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FACAF8-43D6-42F4-9369-198A60173756}"/>
              </a:ext>
            </a:extLst>
          </p:cNvPr>
          <p:cNvSpPr>
            <a:spLocks noGrp="1"/>
          </p:cNvSpPr>
          <p:nvPr>
            <p:ph type="title"/>
          </p:nvPr>
        </p:nvSpPr>
        <p:spPr>
          <a:xfrm>
            <a:off x="457200" y="152400"/>
            <a:ext cx="8229600" cy="762000"/>
          </a:xfrm>
        </p:spPr>
        <p:txBody>
          <a:bodyPr rtlCol="0">
            <a:normAutofit/>
          </a:bodyPr>
          <a:lstStyle/>
          <a:p>
            <a:pPr eaLnBrk="1" fontAlgn="auto" hangingPunct="1">
              <a:spcAft>
                <a:spcPts val="0"/>
              </a:spcAft>
              <a:defRPr/>
            </a:pPr>
            <a:r>
              <a:rPr lang="en-US" sz="3600"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rPr>
              <a:t>Quiz #1</a:t>
            </a:r>
          </a:p>
        </p:txBody>
      </p:sp>
      <p:sp>
        <p:nvSpPr>
          <p:cNvPr id="7" name="Content Placeholder 6">
            <a:extLst>
              <a:ext uri="{FF2B5EF4-FFF2-40B4-BE49-F238E27FC236}">
                <a16:creationId xmlns:a16="http://schemas.microsoft.com/office/drawing/2014/main" id="{D9CE172F-FEE0-47B0-B885-3A1BD2CF6044}"/>
              </a:ext>
            </a:extLst>
          </p:cNvPr>
          <p:cNvSpPr>
            <a:spLocks noGrp="1"/>
          </p:cNvSpPr>
          <p:nvPr>
            <p:ph idx="1"/>
          </p:nvPr>
        </p:nvSpPr>
        <p:spPr>
          <a:xfrm>
            <a:off x="457200" y="914400"/>
            <a:ext cx="8382000" cy="4830763"/>
          </a:xfrm>
        </p:spPr>
        <p:txBody>
          <a:bodyPr rtlCol="0">
            <a:normAutofit/>
          </a:bodyPr>
          <a:lstStyle/>
          <a:p>
            <a:pPr marL="457200" indent="-457200" eaLnBrk="1" fontAlgn="auto" hangingPunct="1">
              <a:spcAft>
                <a:spcPts val="0"/>
              </a:spcAft>
              <a:buFont typeface="Arial" panose="020B0604020202020204" pitchFamily="34" charset="0"/>
              <a:buAutoNum type="arabicPeriod"/>
              <a:defRPr/>
            </a:pPr>
            <a:r>
              <a:rPr lang="en-US" sz="2000" b="1" dirty="0">
                <a:solidFill>
                  <a:schemeClr val="tx2">
                    <a:lumMod val="75000"/>
                  </a:schemeClr>
                </a:solidFill>
              </a:rPr>
              <a:t>Which of the following statements is true about islands?</a:t>
            </a:r>
          </a:p>
          <a:p>
            <a:pPr marL="0" indent="0" eaLnBrk="1" fontAlgn="auto" hangingPunct="1">
              <a:spcAft>
                <a:spcPts val="0"/>
              </a:spcAft>
              <a:buFont typeface="Arial" panose="020B0604020202020204" pitchFamily="34" charset="0"/>
              <a:buNone/>
              <a:defRPr/>
            </a:pPr>
            <a:r>
              <a:rPr lang="en-US" sz="2000" dirty="0">
                <a:solidFill>
                  <a:srgbClr val="800000"/>
                </a:solidFill>
              </a:rPr>
              <a:t>       A. They are usually known for low levels of biodiversity</a:t>
            </a:r>
          </a:p>
          <a:p>
            <a:pPr marL="0" indent="0" eaLnBrk="1" fontAlgn="auto" hangingPunct="1">
              <a:spcAft>
                <a:spcPts val="0"/>
              </a:spcAft>
              <a:buFont typeface="Arial" panose="020B0604020202020204" pitchFamily="34" charset="0"/>
              <a:buNone/>
              <a:defRPr/>
            </a:pPr>
            <a:r>
              <a:rPr lang="en-US" sz="2000" dirty="0">
                <a:solidFill>
                  <a:srgbClr val="800000"/>
                </a:solidFill>
              </a:rPr>
              <a:t>       B. They all have tropical climates</a:t>
            </a:r>
          </a:p>
          <a:p>
            <a:pPr marL="0" indent="0" eaLnBrk="1" fontAlgn="auto" hangingPunct="1">
              <a:spcAft>
                <a:spcPts val="0"/>
              </a:spcAft>
              <a:buFont typeface="Arial" panose="020B0604020202020204" pitchFamily="34" charset="0"/>
              <a:buNone/>
              <a:defRPr/>
            </a:pPr>
            <a:r>
              <a:rPr lang="en-US" sz="2000" dirty="0">
                <a:solidFill>
                  <a:srgbClr val="800000"/>
                </a:solidFill>
              </a:rPr>
              <a:t>       C. They typically have high percentages of endemic species</a:t>
            </a:r>
          </a:p>
          <a:p>
            <a:pPr marL="0" indent="0" eaLnBrk="1" fontAlgn="auto" hangingPunct="1">
              <a:spcAft>
                <a:spcPts val="0"/>
              </a:spcAft>
              <a:buFont typeface="Arial" panose="020B0604020202020204" pitchFamily="34" charset="0"/>
              <a:buNone/>
              <a:defRPr/>
            </a:pPr>
            <a:endParaRPr lang="en-US" sz="2000" dirty="0">
              <a:solidFill>
                <a:srgbClr val="800000"/>
              </a:solidFill>
            </a:endParaRPr>
          </a:p>
          <a:p>
            <a:pPr marL="457200" indent="-457200" eaLnBrk="1" fontAlgn="auto" hangingPunct="1">
              <a:spcAft>
                <a:spcPts val="0"/>
              </a:spcAft>
              <a:buFont typeface="Arial" panose="020B0604020202020204" pitchFamily="34" charset="0"/>
              <a:buAutoNum type="arabicPeriod" startAt="2"/>
              <a:defRPr/>
            </a:pPr>
            <a:r>
              <a:rPr lang="en-US" sz="2000" b="1" dirty="0">
                <a:solidFill>
                  <a:schemeClr val="tx2">
                    <a:lumMod val="75000"/>
                  </a:schemeClr>
                </a:solidFill>
              </a:rPr>
              <a:t>Which best defines the term “biodiversity?”</a:t>
            </a:r>
          </a:p>
          <a:p>
            <a:pPr marL="0" indent="0" eaLnBrk="1" fontAlgn="auto" hangingPunct="1">
              <a:spcAft>
                <a:spcPts val="0"/>
              </a:spcAft>
              <a:buFont typeface="Arial" panose="020B0604020202020204" pitchFamily="34" charset="0"/>
              <a:buNone/>
              <a:defRPr/>
            </a:pPr>
            <a:r>
              <a:rPr lang="en-US" sz="2000" dirty="0">
                <a:solidFill>
                  <a:srgbClr val="800000"/>
                </a:solidFill>
              </a:rPr>
              <a:t>       A.  Refers to the total population of an individual species</a:t>
            </a:r>
          </a:p>
          <a:p>
            <a:pPr marL="0" indent="0" eaLnBrk="1" fontAlgn="auto" hangingPunct="1">
              <a:spcAft>
                <a:spcPts val="0"/>
              </a:spcAft>
              <a:buFont typeface="Arial" panose="020B0604020202020204" pitchFamily="34" charset="0"/>
              <a:buNone/>
              <a:defRPr/>
            </a:pPr>
            <a:r>
              <a:rPr lang="en-US" sz="2000" dirty="0">
                <a:solidFill>
                  <a:srgbClr val="800000"/>
                </a:solidFill>
              </a:rPr>
              <a:t>       B. </a:t>
            </a:r>
            <a:r>
              <a:rPr lang="en-US" sz="2000" dirty="0"/>
              <a:t> </a:t>
            </a:r>
            <a:r>
              <a:rPr lang="en-US" sz="2000" dirty="0">
                <a:solidFill>
                  <a:srgbClr val="800000"/>
                </a:solidFill>
              </a:rPr>
              <a:t>Refers to the variety and variability of life on Earth</a:t>
            </a:r>
          </a:p>
          <a:p>
            <a:pPr marL="0" indent="0" eaLnBrk="1" fontAlgn="auto" hangingPunct="1">
              <a:spcAft>
                <a:spcPts val="0"/>
              </a:spcAft>
              <a:buFont typeface="Arial" panose="020B0604020202020204" pitchFamily="34" charset="0"/>
              <a:buNone/>
              <a:defRPr/>
            </a:pPr>
            <a:r>
              <a:rPr lang="en-US" sz="2000" dirty="0">
                <a:solidFill>
                  <a:srgbClr val="800000"/>
                </a:solidFill>
              </a:rPr>
              <a:t>       C.  Describes an animal community with very few predators</a:t>
            </a:r>
          </a:p>
          <a:p>
            <a:pPr marL="0" indent="0" eaLnBrk="1" fontAlgn="auto" hangingPunct="1">
              <a:spcAft>
                <a:spcPts val="0"/>
              </a:spcAft>
              <a:buFont typeface="Arial" panose="020B0604020202020204" pitchFamily="34" charset="0"/>
              <a:buNone/>
              <a:defRPr/>
            </a:pPr>
            <a:endParaRPr lang="en-US" sz="2000" b="1" dirty="0">
              <a:solidFill>
                <a:schemeClr val="tx2">
                  <a:lumMod val="75000"/>
                </a:schemeClr>
              </a:solidFill>
            </a:endParaRPr>
          </a:p>
          <a:p>
            <a:pPr marL="457200" indent="-457200" eaLnBrk="1" fontAlgn="auto" hangingPunct="1">
              <a:spcAft>
                <a:spcPts val="0"/>
              </a:spcAft>
              <a:buFont typeface="Arial" panose="020B0604020202020204" pitchFamily="34" charset="0"/>
              <a:buAutoNum type="arabicPeriod" startAt="3"/>
              <a:defRPr/>
            </a:pPr>
            <a:r>
              <a:rPr lang="en-US" sz="2000" b="1" dirty="0">
                <a:solidFill>
                  <a:schemeClr val="tx2">
                    <a:lumMod val="75000"/>
                  </a:schemeClr>
                </a:solidFill>
              </a:rPr>
              <a:t>The Galapagos Islands have very few endemic species</a:t>
            </a:r>
          </a:p>
          <a:p>
            <a:pPr marL="0" indent="0" eaLnBrk="1" fontAlgn="auto" hangingPunct="1">
              <a:spcAft>
                <a:spcPts val="0"/>
              </a:spcAft>
              <a:buFont typeface="Arial" panose="020B0604020202020204" pitchFamily="34" charset="0"/>
              <a:buNone/>
              <a:defRPr/>
            </a:pPr>
            <a:r>
              <a:rPr lang="en-US" sz="2000" dirty="0">
                <a:solidFill>
                  <a:srgbClr val="800000"/>
                </a:solidFill>
              </a:rPr>
              <a:t>       True</a:t>
            </a:r>
          </a:p>
          <a:p>
            <a:pPr marL="0" indent="0" eaLnBrk="1" fontAlgn="auto" hangingPunct="1">
              <a:spcAft>
                <a:spcPts val="0"/>
              </a:spcAft>
              <a:buFont typeface="Arial" panose="020B0604020202020204" pitchFamily="34" charset="0"/>
              <a:buNone/>
              <a:defRPr/>
            </a:pPr>
            <a:r>
              <a:rPr lang="en-US" sz="2000" dirty="0">
                <a:solidFill>
                  <a:srgbClr val="800000"/>
                </a:solidFill>
              </a:rPr>
              <a:t>       False</a:t>
            </a:r>
          </a:p>
        </p:txBody>
      </p:sp>
      <p:grpSp>
        <p:nvGrpSpPr>
          <p:cNvPr id="10244" name="Group 7">
            <a:extLst>
              <a:ext uri="{FF2B5EF4-FFF2-40B4-BE49-F238E27FC236}">
                <a16:creationId xmlns:a16="http://schemas.microsoft.com/office/drawing/2014/main" id="{0AE506FB-A7C5-4C37-8DCC-839C8D452588}"/>
              </a:ext>
            </a:extLst>
          </p:cNvPr>
          <p:cNvGrpSpPr>
            <a:grpSpLocks/>
          </p:cNvGrpSpPr>
          <p:nvPr/>
        </p:nvGrpSpPr>
        <p:grpSpPr bwMode="auto">
          <a:xfrm>
            <a:off x="7086600" y="6324600"/>
            <a:ext cx="1905000" cy="457200"/>
            <a:chOff x="7086600" y="6324600"/>
            <a:chExt cx="1905000" cy="457200"/>
          </a:xfrm>
        </p:grpSpPr>
        <p:sp>
          <p:nvSpPr>
            <p:cNvPr id="9" name="Rounded Rectangle 8">
              <a:extLst>
                <a:ext uri="{FF2B5EF4-FFF2-40B4-BE49-F238E27FC236}">
                  <a16:creationId xmlns:a16="http://schemas.microsoft.com/office/drawing/2014/main" id="{BDC1F763-7735-43AA-8102-6634775BFA62}"/>
                </a:ext>
              </a:extLst>
            </p:cNvPr>
            <p:cNvSpPr/>
            <p:nvPr/>
          </p:nvSpPr>
          <p:spPr>
            <a:xfrm>
              <a:off x="7086600" y="6324600"/>
              <a:ext cx="19050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6" name="TextBox 9">
              <a:extLst>
                <a:ext uri="{FF2B5EF4-FFF2-40B4-BE49-F238E27FC236}">
                  <a16:creationId xmlns:a16="http://schemas.microsoft.com/office/drawing/2014/main" id="{4F7A8C61-6066-49F4-9360-E54BC3727407}"/>
                </a:ext>
              </a:extLst>
            </p:cNvPr>
            <p:cNvSpPr txBox="1">
              <a:spLocks noChangeArrowheads="1"/>
            </p:cNvSpPr>
            <p:nvPr/>
          </p:nvSpPr>
          <p:spPr bwMode="auto">
            <a:xfrm>
              <a:off x="7162800" y="6324600"/>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800000"/>
                  </a:solidFill>
                  <a:hlinkClick r:id="rId2" action="ppaction://hlinksldjump"/>
                </a:rPr>
                <a:t>Return to menu</a:t>
              </a:r>
              <a:endParaRPr lang="en-US" altLang="en-US" sz="1800">
                <a:solidFill>
                  <a:srgbClr val="800000"/>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08505.jpg">
            <a:extLst>
              <a:ext uri="{FF2B5EF4-FFF2-40B4-BE49-F238E27FC236}">
                <a16:creationId xmlns:a16="http://schemas.microsoft.com/office/drawing/2014/main" id="{5F069ABF-16C8-408A-9668-AA96CE37FAB3}"/>
              </a:ext>
            </a:extLst>
          </p:cNvPr>
          <p:cNvPicPr>
            <a:picLocks noChangeAspect="1"/>
          </p:cNvPicPr>
          <p:nvPr/>
        </p:nvPicPr>
        <p:blipFill>
          <a:blip r:embed="rId2" cstate="print"/>
          <a:stretch>
            <a:fillRect/>
          </a:stretch>
        </p:blipFill>
        <p:spPr>
          <a:xfrm>
            <a:off x="1447800" y="15178"/>
            <a:ext cx="6172200" cy="3947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a:extLst>
              <a:ext uri="{FF2B5EF4-FFF2-40B4-BE49-F238E27FC236}">
                <a16:creationId xmlns:a16="http://schemas.microsoft.com/office/drawing/2014/main" id="{E31926B2-8593-4013-B17E-D9A556060349}"/>
              </a:ext>
            </a:extLst>
          </p:cNvPr>
          <p:cNvSpPr/>
          <p:nvPr/>
        </p:nvSpPr>
        <p:spPr>
          <a:xfrm>
            <a:off x="1905000" y="304800"/>
            <a:ext cx="5105400" cy="838200"/>
          </a:xfrm>
          <a:prstGeom prst="rect">
            <a:avLst/>
          </a:prstGeom>
          <a:solidFill>
            <a:schemeClr val="accent3">
              <a:lumMod val="75000"/>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68" name="Title 1">
            <a:extLst>
              <a:ext uri="{FF2B5EF4-FFF2-40B4-BE49-F238E27FC236}">
                <a16:creationId xmlns:a16="http://schemas.microsoft.com/office/drawing/2014/main" id="{A63D2C24-EAE1-4FBE-813F-43D40D46B2A5}"/>
              </a:ext>
            </a:extLst>
          </p:cNvPr>
          <p:cNvSpPr>
            <a:spLocks noGrp="1"/>
          </p:cNvSpPr>
          <p:nvPr>
            <p:ph type="title"/>
          </p:nvPr>
        </p:nvSpPr>
        <p:spPr>
          <a:xfrm>
            <a:off x="381000" y="152400"/>
            <a:ext cx="8229600" cy="1143000"/>
          </a:xfrm>
        </p:spPr>
        <p:txBody>
          <a:bodyPr/>
          <a:lstStyle/>
          <a:p>
            <a:pPr eaLnBrk="1" hangingPunct="1"/>
            <a:r>
              <a:rPr lang="en-US" altLang="en-US" sz="3600" b="1">
                <a:solidFill>
                  <a:srgbClr val="800000"/>
                </a:solidFill>
              </a:rPr>
              <a:t>Cuba’s Endemic Species</a:t>
            </a:r>
          </a:p>
        </p:txBody>
      </p:sp>
      <p:sp>
        <p:nvSpPr>
          <p:cNvPr id="11269" name="Content Placeholder 2">
            <a:extLst>
              <a:ext uri="{FF2B5EF4-FFF2-40B4-BE49-F238E27FC236}">
                <a16:creationId xmlns:a16="http://schemas.microsoft.com/office/drawing/2014/main" id="{5AC12D73-CFB9-482C-AF50-70B3D019CC01}"/>
              </a:ext>
            </a:extLst>
          </p:cNvPr>
          <p:cNvSpPr>
            <a:spLocks noGrp="1"/>
          </p:cNvSpPr>
          <p:nvPr>
            <p:ph idx="1"/>
          </p:nvPr>
        </p:nvSpPr>
        <p:spPr>
          <a:xfrm>
            <a:off x="457200" y="4191000"/>
            <a:ext cx="8382000" cy="2438400"/>
          </a:xfrm>
        </p:spPr>
        <p:txBody>
          <a:bodyPr/>
          <a:lstStyle/>
          <a:p>
            <a:pPr algn="just" eaLnBrk="1" hangingPunct="1"/>
            <a:r>
              <a:rPr lang="en-US" altLang="en-US" sz="2800"/>
              <a:t>Cuba is home to more than 3000 species of plants that are endemic to the island. </a:t>
            </a:r>
          </a:p>
          <a:p>
            <a:pPr algn="just" eaLnBrk="1" hangingPunct="1"/>
            <a:r>
              <a:rPr lang="en-US" altLang="en-US" sz="2800"/>
              <a:t>This includes several varieties of palm trees, and as many as 300 endemic orchid species.</a:t>
            </a:r>
          </a:p>
        </p:txBody>
      </p:sp>
      <p:pic>
        <p:nvPicPr>
          <p:cNvPr id="11270" name="Picture 4" descr="RSKern logo.png">
            <a:extLst>
              <a:ext uri="{FF2B5EF4-FFF2-40B4-BE49-F238E27FC236}">
                <a16:creationId xmlns:a16="http://schemas.microsoft.com/office/drawing/2014/main" id="{F8A34004-A053-49E0-978D-C915A1CDA516}"/>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5562600" y="5562600"/>
            <a:ext cx="8397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9" descr="RSKern logo.png">
            <a:extLst>
              <a:ext uri="{FF2B5EF4-FFF2-40B4-BE49-F238E27FC236}">
                <a16:creationId xmlns:a16="http://schemas.microsoft.com/office/drawing/2014/main" id="{318FC2BE-31B1-413E-90DE-3BAFB02CEE42}"/>
              </a:ext>
            </a:extLst>
          </p:cNvPr>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1676400" y="3657600"/>
            <a:ext cx="7620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B2D445D7-7297-45B9-827F-8E88DF29C456}"/>
              </a:ext>
            </a:extLst>
          </p:cNvPr>
          <p:cNvSpPr/>
          <p:nvPr/>
        </p:nvSpPr>
        <p:spPr>
          <a:xfrm>
            <a:off x="2819400" y="3581400"/>
            <a:ext cx="3276600" cy="381000"/>
          </a:xfrm>
          <a:prstGeom prst="rect">
            <a:avLst/>
          </a:prstGeom>
          <a:solidFill>
            <a:schemeClr val="bg2">
              <a:lumMod val="1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F4F52B96-1DE2-4CD4-9751-C20A11DE1A8A}"/>
              </a:ext>
            </a:extLst>
          </p:cNvPr>
          <p:cNvSpPr txBox="1"/>
          <p:nvPr/>
        </p:nvSpPr>
        <p:spPr>
          <a:xfrm>
            <a:off x="2971800" y="3592513"/>
            <a:ext cx="2971800" cy="369887"/>
          </a:xfrm>
          <a:prstGeom prst="rect">
            <a:avLst/>
          </a:prstGeom>
          <a:noFill/>
        </p:spPr>
        <p:txBody>
          <a:bodyPr>
            <a:spAutoFit/>
          </a:bodyPr>
          <a:lstStyle/>
          <a:p>
            <a:pPr eaLnBrk="1" fontAlgn="auto" hangingPunct="1">
              <a:spcBef>
                <a:spcPts val="0"/>
              </a:spcBef>
              <a:spcAft>
                <a:spcPts val="0"/>
              </a:spcAft>
              <a:defRPr/>
            </a:pPr>
            <a:r>
              <a:rPr lang="en-US" dirty="0">
                <a:solidFill>
                  <a:schemeClr val="bg1">
                    <a:lumMod val="95000"/>
                  </a:schemeClr>
                </a:solidFill>
                <a:effectLst>
                  <a:outerShdw blurRad="38100" dist="38100" dir="2700000" algn="tl">
                    <a:srgbClr val="000000">
                      <a:alpha val="43137"/>
                    </a:srgbClr>
                  </a:outerShdw>
                </a:effectLst>
                <a:latin typeface="+mn-lt"/>
                <a:cs typeface="+mn-cs"/>
              </a:rPr>
              <a:t>Sierra de los </a:t>
            </a:r>
            <a:r>
              <a:rPr lang="en-US" dirty="0" err="1">
                <a:solidFill>
                  <a:schemeClr val="bg1">
                    <a:lumMod val="95000"/>
                  </a:schemeClr>
                </a:solidFill>
                <a:effectLst>
                  <a:outerShdw blurRad="38100" dist="38100" dir="2700000" algn="tl">
                    <a:srgbClr val="000000">
                      <a:alpha val="43137"/>
                    </a:srgbClr>
                  </a:outerShdw>
                </a:effectLst>
                <a:latin typeface="+mn-lt"/>
                <a:cs typeface="+mn-cs"/>
              </a:rPr>
              <a:t>Órganos</a:t>
            </a:r>
            <a:r>
              <a:rPr lang="en-US" dirty="0">
                <a:solidFill>
                  <a:schemeClr val="bg1">
                    <a:lumMod val="95000"/>
                  </a:schemeClr>
                </a:solidFill>
                <a:effectLst>
                  <a:outerShdw blurRad="38100" dist="38100" dir="2700000" algn="tl">
                    <a:srgbClr val="000000">
                      <a:alpha val="43137"/>
                    </a:srgbClr>
                  </a:outerShdw>
                </a:effectLst>
                <a:latin typeface="+mn-lt"/>
                <a:cs typeface="+mn-cs"/>
              </a:rPr>
              <a:t>, Cuba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TotalTime>
  <Words>4898</Words>
  <Application>Microsoft Office PowerPoint</Application>
  <PresentationFormat>On-screen Show (4:3)</PresentationFormat>
  <Paragraphs>296</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Arial Black</vt:lpstr>
      <vt:lpstr>Office Theme</vt:lpstr>
      <vt:lpstr>PowerPoint Presentation</vt:lpstr>
      <vt:lpstr>PowerPoint Presentation</vt:lpstr>
      <vt:lpstr>Benchmarks</vt:lpstr>
      <vt:lpstr>PowerPoint Presentation</vt:lpstr>
      <vt:lpstr>Islands of Diversity</vt:lpstr>
      <vt:lpstr>PowerPoint Presentation</vt:lpstr>
      <vt:lpstr>PowerPoint Presentation</vt:lpstr>
      <vt:lpstr>Quiz #1</vt:lpstr>
      <vt:lpstr>Cuba’s Endemic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#2</vt:lpstr>
      <vt:lpstr>Zapata Swamp</vt:lpstr>
      <vt:lpstr>Exploring Zapata Swamp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#3</vt:lpstr>
      <vt:lpstr>Coral Reefs</vt:lpstr>
      <vt:lpstr>The Coral Reef Habitat</vt:lpstr>
      <vt:lpstr>PowerPoint Presentation</vt:lpstr>
      <vt:lpstr>PowerPoint Presentation</vt:lpstr>
      <vt:lpstr>PowerPoint Presentation</vt:lpstr>
      <vt:lpstr>PowerPoint Presentation</vt:lpstr>
      <vt:lpstr>PowerPoint Presentation</vt:lpstr>
      <vt:lpstr>Quiz #4</vt:lpstr>
      <vt:lpstr>PowerPoint Presentation</vt:lpstr>
      <vt:lpstr>Exploring the Gardens of the Queen</vt:lpstr>
      <vt:lpstr> Archipelago- a chain or cluster of islands</vt:lpstr>
      <vt:lpstr>PowerPoint Presentation</vt:lpstr>
      <vt:lpstr>PowerPoint Presentation</vt:lpstr>
      <vt:lpstr>Quiz #5</vt:lpstr>
      <vt:lpstr>Currents and Connections</vt:lpstr>
      <vt:lpstr>PowerPoint Presentation</vt:lpstr>
      <vt:lpstr>PowerPoint Presentation</vt:lpstr>
      <vt:lpstr>PowerPoint Presentation</vt:lpstr>
      <vt:lpstr>PowerPoint Presentation</vt:lpstr>
      <vt:lpstr>Carried by Currents</vt:lpstr>
      <vt:lpstr>PowerPoint Presentation</vt:lpstr>
      <vt:lpstr>PowerPoint Presentation</vt:lpstr>
      <vt:lpstr>PowerPoint Presentation</vt:lpstr>
      <vt:lpstr>PowerPoint Presentation</vt:lpstr>
      <vt:lpstr>Quiz #6</vt:lpstr>
      <vt:lpstr>Currents from Cuba Vocabulary Quiz</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Kern</dc:creator>
  <cp:lastModifiedBy>Richard Kern</cp:lastModifiedBy>
  <cp:revision>165</cp:revision>
  <dcterms:created xsi:type="dcterms:W3CDTF">2014-08-11T19:42:38Z</dcterms:created>
  <dcterms:modified xsi:type="dcterms:W3CDTF">2021-09-01T21:39:52Z</dcterms:modified>
</cp:coreProperties>
</file>